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6"/>
  </p:notesMasterIdLst>
  <p:sldIdLst>
    <p:sldId id="256" r:id="rId2"/>
    <p:sldId id="315" r:id="rId3"/>
    <p:sldId id="316" r:id="rId4"/>
    <p:sldId id="317" r:id="rId5"/>
    <p:sldId id="318" r:id="rId6"/>
    <p:sldId id="319" r:id="rId7"/>
    <p:sldId id="320" r:id="rId8"/>
    <p:sldId id="321" r:id="rId9"/>
    <p:sldId id="322" r:id="rId10"/>
    <p:sldId id="324" r:id="rId11"/>
    <p:sldId id="325" r:id="rId12"/>
    <p:sldId id="326" r:id="rId13"/>
    <p:sldId id="327" r:id="rId14"/>
    <p:sldId id="328" r:id="rId15"/>
    <p:sldId id="329" r:id="rId16"/>
    <p:sldId id="330" r:id="rId17"/>
    <p:sldId id="331" r:id="rId18"/>
    <p:sldId id="332" r:id="rId19"/>
    <p:sldId id="333" r:id="rId20"/>
    <p:sldId id="334" r:id="rId21"/>
    <p:sldId id="335" r:id="rId22"/>
    <p:sldId id="336" r:id="rId23"/>
    <p:sldId id="337" r:id="rId24"/>
    <p:sldId id="338" r:id="rId2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EFF"/>
    <a:srgbClr val="CA0000"/>
    <a:srgbClr val="007033"/>
    <a:srgbClr val="FF0D97"/>
    <a:srgbClr val="003635"/>
    <a:srgbClr val="0000CC"/>
    <a:srgbClr val="9EFF29"/>
    <a:srgbClr val="C80064"/>
    <a:srgbClr val="C33A1F"/>
    <a:srgbClr val="FF25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46"/>
    <p:restoredTop sz="94558"/>
  </p:normalViewPr>
  <p:slideViewPr>
    <p:cSldViewPr snapToGrid="0">
      <p:cViewPr varScale="1">
        <p:scale>
          <a:sx n="128" d="100"/>
          <a:sy n="128" d="100"/>
        </p:scale>
        <p:origin x="184" y="7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3752" y="184"/>
      </p:cViewPr>
      <p:guideLst/>
    </p:cSldViewPr>
  </p:notes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4/19/21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5188" y="3303638"/>
            <a:ext cx="8008376" cy="951271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5188" y="4254909"/>
            <a:ext cx="8001000" cy="678426"/>
          </a:xfrm>
        </p:spPr>
        <p:txBody>
          <a:bodyPr>
            <a:normAutofit/>
          </a:bodyPr>
          <a:lstStyle>
            <a:lvl1pPr marL="0" indent="0" algn="ctr">
              <a:buNone/>
              <a:defRPr sz="2800" b="0" i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4C553-38C3-FF44-A744-E339D9E1ADE7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57AC6-BFD9-AB47-A65C-EE07DC34A348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53EFE-E56A-9C4B-A82F-AA1F629870D9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9E7E9-8294-904A-A3AD-F29863229576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858518"/>
            <a:ext cx="8259098" cy="763526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614948"/>
            <a:ext cx="8246070" cy="3163527"/>
          </a:xfrm>
        </p:spPr>
        <p:txBody>
          <a:bodyPr/>
          <a:lstStyle>
            <a:lvl1pPr algn="ctr">
              <a:defRPr sz="28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3A71-BA8B-2846-8382-FC2DC46FBB8F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4344" y="406537"/>
            <a:ext cx="6805594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2936" y="1143000"/>
            <a:ext cx="6828503" cy="3545497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76F79-28A5-1D48-A0E1-19C155538755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B65ED-70CF-C747-9E38-D7A0CF529738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B00A1-2758-F74F-938D-D348EF3DE750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8" y="832084"/>
            <a:ext cx="8093365" cy="763525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1736625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2209022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2" y="1736625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2" y="2209022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4AEAB-CB73-1D47-9DC1-F2730C3C10B5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512D-6869-074C-A433-69582794DA60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2697C9-5ADC-924E-B020-A953041E889D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4F92F-DCE8-C047-B7BD-C74F9116BA31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078C7-2819-B14E-984A-1E1246E5B447}" type="datetime1">
              <a:rPr lang="zh-TW" altLang="en-US" smtClean="0"/>
              <a:t>2021/4/19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5691" y="3414252"/>
            <a:ext cx="8067368" cy="884898"/>
          </a:xfrm>
        </p:spPr>
        <p:txBody>
          <a:bodyPr>
            <a:normAutofit/>
          </a:bodyPr>
          <a:lstStyle/>
          <a:p>
            <a:r>
              <a:rPr lang="en-US" dirty="0"/>
              <a:t>Layout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6194" y="4306524"/>
            <a:ext cx="8096864" cy="730043"/>
          </a:xfrm>
        </p:spPr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B4524-DB89-274D-926D-112DE95A7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E03076-EDDD-EB4D-A52B-5D18E5418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708" y="265209"/>
            <a:ext cx="3614389" cy="725349"/>
          </a:xfrm>
        </p:spPr>
        <p:txBody>
          <a:bodyPr/>
          <a:lstStyle/>
          <a:p>
            <a:r>
              <a:rPr kumimoji="1" lang="en-US" altLang="zh-TW" dirty="0"/>
              <a:t>d3.stack (Ex10-02)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F3B7FF-CAD3-F941-ABAE-89AD520DE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圖片 5" descr="一張含有 文字, 匾額 的圖片&#10;&#10;自動產生的描述">
            <a:extLst>
              <a:ext uri="{FF2B5EF4-FFF2-40B4-BE49-F238E27FC236}">
                <a16:creationId xmlns:a16="http://schemas.microsoft.com/office/drawing/2014/main" id="{38BEFEDB-90F5-0F4F-984F-D0BBA276B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549" y="1234911"/>
            <a:ext cx="4218451" cy="2428580"/>
          </a:xfrm>
          <a:prstGeom prst="rect">
            <a:avLst/>
          </a:prstGeom>
        </p:spPr>
      </p:pic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FFF47ABB-9E66-5346-90E3-B734D766CB46}"/>
              </a:ext>
            </a:extLst>
          </p:cNvPr>
          <p:cNvCxnSpPr>
            <a:cxnSpLocks/>
          </p:cNvCxnSpPr>
          <p:nvPr/>
        </p:nvCxnSpPr>
        <p:spPr>
          <a:xfrm flipH="1" flipV="1">
            <a:off x="6778902" y="3588007"/>
            <a:ext cx="412718" cy="390807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7634517-2714-F344-A9AC-4269D7E15D52}"/>
              </a:ext>
            </a:extLst>
          </p:cNvPr>
          <p:cNvSpPr txBox="1"/>
          <p:nvPr/>
        </p:nvSpPr>
        <p:spPr>
          <a:xfrm>
            <a:off x="6778903" y="3978814"/>
            <a:ext cx="20390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Send the data to the stack generator. It will return the information about how to layout the stacks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F544D144-F551-F549-AB1B-4F962CE409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049" y="0"/>
            <a:ext cx="2932493" cy="5143500"/>
          </a:xfrm>
          <a:prstGeom prst="rect">
            <a:avLst/>
          </a:prstGeom>
        </p:spPr>
      </p:pic>
      <p:cxnSp>
        <p:nvCxnSpPr>
          <p:cNvPr id="18" name="直線箭頭接點 17">
            <a:extLst>
              <a:ext uri="{FF2B5EF4-FFF2-40B4-BE49-F238E27FC236}">
                <a16:creationId xmlns:a16="http://schemas.microsoft.com/office/drawing/2014/main" id="{915E1735-60CE-044C-B5F1-74526AAF798E}"/>
              </a:ext>
            </a:extLst>
          </p:cNvPr>
          <p:cNvCxnSpPr>
            <a:cxnSpLocks/>
          </p:cNvCxnSpPr>
          <p:nvPr/>
        </p:nvCxnSpPr>
        <p:spPr>
          <a:xfrm flipH="1" flipV="1">
            <a:off x="4576542" y="2780907"/>
            <a:ext cx="894821" cy="690431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86455625-C638-EC4B-A8A7-62658C076D9B}"/>
              </a:ext>
            </a:extLst>
          </p:cNvPr>
          <p:cNvSpPr/>
          <p:nvPr/>
        </p:nvSpPr>
        <p:spPr>
          <a:xfrm>
            <a:off x="1807962" y="170275"/>
            <a:ext cx="2104162" cy="159253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7D0681B-DA5F-C240-B6D1-2259858DDDE0}"/>
              </a:ext>
            </a:extLst>
          </p:cNvPr>
          <p:cNvSpPr txBox="1"/>
          <p:nvPr/>
        </p:nvSpPr>
        <p:spPr>
          <a:xfrm>
            <a:off x="1071260" y="704933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apricots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B14F3F16-6022-4E4B-910C-8231862EA46E}"/>
              </a:ext>
            </a:extLst>
          </p:cNvPr>
          <p:cNvSpPr txBox="1"/>
          <p:nvPr/>
        </p:nvSpPr>
        <p:spPr>
          <a:xfrm>
            <a:off x="3889234" y="265209"/>
            <a:ext cx="203903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Mon.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Tue.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Wed.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Thu.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Fri.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D816E0C-E81F-0A4A-91E9-86BAAFF0DE7B}"/>
              </a:ext>
            </a:extLst>
          </p:cNvPr>
          <p:cNvSpPr/>
          <p:nvPr/>
        </p:nvSpPr>
        <p:spPr>
          <a:xfrm>
            <a:off x="1807961" y="1765052"/>
            <a:ext cx="2268075" cy="150604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BF21EFD-DAEC-7347-95B9-FAAF00D3D65F}"/>
              </a:ext>
            </a:extLst>
          </p:cNvPr>
          <p:cNvSpPr txBox="1"/>
          <p:nvPr/>
        </p:nvSpPr>
        <p:spPr>
          <a:xfrm>
            <a:off x="821008" y="2387271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blueberries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AE0EBCE-2143-DA44-890E-161913C9190C}"/>
              </a:ext>
            </a:extLst>
          </p:cNvPr>
          <p:cNvSpPr/>
          <p:nvPr/>
        </p:nvSpPr>
        <p:spPr>
          <a:xfrm>
            <a:off x="1816186" y="3284133"/>
            <a:ext cx="2268075" cy="185936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DCF43958-0315-0247-988E-5073562FC710}"/>
              </a:ext>
            </a:extLst>
          </p:cNvPr>
          <p:cNvSpPr txBox="1"/>
          <p:nvPr/>
        </p:nvSpPr>
        <p:spPr>
          <a:xfrm>
            <a:off x="1025709" y="3978814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 err="1">
                <a:solidFill>
                  <a:srgbClr val="C00000"/>
                </a:solidFill>
              </a:rPr>
              <a:t>chrries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812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E03076-EDDD-EB4D-A52B-5D18E5418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708" y="265209"/>
            <a:ext cx="3614389" cy="725349"/>
          </a:xfrm>
        </p:spPr>
        <p:txBody>
          <a:bodyPr/>
          <a:lstStyle/>
          <a:p>
            <a:r>
              <a:rPr kumimoji="1" lang="en-US" altLang="zh-TW" dirty="0"/>
              <a:t>d3.stack (Ex10-02)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F3B7FF-CAD3-F941-ABAE-89AD520DE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F544D144-F551-F549-AB1B-4F962CE40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049" y="0"/>
            <a:ext cx="2932493" cy="51435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86455625-C638-EC4B-A8A7-62658C076D9B}"/>
              </a:ext>
            </a:extLst>
          </p:cNvPr>
          <p:cNvSpPr/>
          <p:nvPr/>
        </p:nvSpPr>
        <p:spPr>
          <a:xfrm>
            <a:off x="1807962" y="170275"/>
            <a:ext cx="2104162" cy="159253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7D0681B-DA5F-C240-B6D1-2259858DDDE0}"/>
              </a:ext>
            </a:extLst>
          </p:cNvPr>
          <p:cNvSpPr txBox="1"/>
          <p:nvPr/>
        </p:nvSpPr>
        <p:spPr>
          <a:xfrm>
            <a:off x="1071260" y="704933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apricots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B14F3F16-6022-4E4B-910C-8231862EA46E}"/>
              </a:ext>
            </a:extLst>
          </p:cNvPr>
          <p:cNvSpPr txBox="1"/>
          <p:nvPr/>
        </p:nvSpPr>
        <p:spPr>
          <a:xfrm>
            <a:off x="3889234" y="265209"/>
            <a:ext cx="203903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Mon.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Tue.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Wed.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Thu.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Fri.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D816E0C-E81F-0A4A-91E9-86BAAFF0DE7B}"/>
              </a:ext>
            </a:extLst>
          </p:cNvPr>
          <p:cNvSpPr/>
          <p:nvPr/>
        </p:nvSpPr>
        <p:spPr>
          <a:xfrm>
            <a:off x="1807961" y="1765052"/>
            <a:ext cx="2268075" cy="150604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BF21EFD-DAEC-7347-95B9-FAAF00D3D65F}"/>
              </a:ext>
            </a:extLst>
          </p:cNvPr>
          <p:cNvSpPr txBox="1"/>
          <p:nvPr/>
        </p:nvSpPr>
        <p:spPr>
          <a:xfrm>
            <a:off x="821008" y="2387271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blueberries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AE0EBCE-2143-DA44-890E-161913C9190C}"/>
              </a:ext>
            </a:extLst>
          </p:cNvPr>
          <p:cNvSpPr/>
          <p:nvPr/>
        </p:nvSpPr>
        <p:spPr>
          <a:xfrm>
            <a:off x="1816186" y="3284133"/>
            <a:ext cx="2268075" cy="185936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DCF43958-0315-0247-988E-5073562FC710}"/>
              </a:ext>
            </a:extLst>
          </p:cNvPr>
          <p:cNvSpPr txBox="1"/>
          <p:nvPr/>
        </p:nvSpPr>
        <p:spPr>
          <a:xfrm>
            <a:off x="1025709" y="3978814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 err="1">
                <a:solidFill>
                  <a:srgbClr val="C00000"/>
                </a:solidFill>
              </a:rPr>
              <a:t>chrries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03A2B87-C3A3-664B-8074-28A9078148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882" y="1469137"/>
            <a:ext cx="3670934" cy="2504469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C5FB58CD-9760-794F-B046-5D10CA0F0103}"/>
              </a:ext>
            </a:extLst>
          </p:cNvPr>
          <p:cNvSpPr/>
          <p:nvPr/>
        </p:nvSpPr>
        <p:spPr>
          <a:xfrm>
            <a:off x="2537054" y="340551"/>
            <a:ext cx="527690" cy="802282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EAEA312-7E00-E641-9AD4-89874B7F0A89}"/>
              </a:ext>
            </a:extLst>
          </p:cNvPr>
          <p:cNvSpPr/>
          <p:nvPr/>
        </p:nvSpPr>
        <p:spPr>
          <a:xfrm>
            <a:off x="6502658" y="1715794"/>
            <a:ext cx="2264269" cy="67147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8" name="直線箭頭接點 27">
            <a:extLst>
              <a:ext uri="{FF2B5EF4-FFF2-40B4-BE49-F238E27FC236}">
                <a16:creationId xmlns:a16="http://schemas.microsoft.com/office/drawing/2014/main" id="{9C9BA5DB-B3E3-B949-B92C-568D8131C332}"/>
              </a:ext>
            </a:extLst>
          </p:cNvPr>
          <p:cNvCxnSpPr>
            <a:cxnSpLocks/>
          </p:cNvCxnSpPr>
          <p:nvPr/>
        </p:nvCxnSpPr>
        <p:spPr>
          <a:xfrm>
            <a:off x="3139126" y="961534"/>
            <a:ext cx="3363532" cy="897833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181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E03076-EDDD-EB4D-A52B-5D18E5418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708" y="265209"/>
            <a:ext cx="3614389" cy="725349"/>
          </a:xfrm>
        </p:spPr>
        <p:txBody>
          <a:bodyPr/>
          <a:lstStyle/>
          <a:p>
            <a:r>
              <a:rPr kumimoji="1" lang="en-US" altLang="zh-TW" dirty="0"/>
              <a:t>d3.stack (Ex10-02)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F3B7FF-CAD3-F941-ABAE-89AD520DE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F544D144-F551-F549-AB1B-4F962CE40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049" y="0"/>
            <a:ext cx="2932493" cy="51435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86455625-C638-EC4B-A8A7-62658C076D9B}"/>
              </a:ext>
            </a:extLst>
          </p:cNvPr>
          <p:cNvSpPr/>
          <p:nvPr/>
        </p:nvSpPr>
        <p:spPr>
          <a:xfrm>
            <a:off x="1807962" y="170275"/>
            <a:ext cx="2104162" cy="159253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7D0681B-DA5F-C240-B6D1-2259858DDDE0}"/>
              </a:ext>
            </a:extLst>
          </p:cNvPr>
          <p:cNvSpPr txBox="1"/>
          <p:nvPr/>
        </p:nvSpPr>
        <p:spPr>
          <a:xfrm>
            <a:off x="1071260" y="704933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apricots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B14F3F16-6022-4E4B-910C-8231862EA46E}"/>
              </a:ext>
            </a:extLst>
          </p:cNvPr>
          <p:cNvSpPr txBox="1"/>
          <p:nvPr/>
        </p:nvSpPr>
        <p:spPr>
          <a:xfrm>
            <a:off x="3889234" y="265209"/>
            <a:ext cx="203903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Mon.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Tue.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Wed.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Thu.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Fri.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D816E0C-E81F-0A4A-91E9-86BAAFF0DE7B}"/>
              </a:ext>
            </a:extLst>
          </p:cNvPr>
          <p:cNvSpPr/>
          <p:nvPr/>
        </p:nvSpPr>
        <p:spPr>
          <a:xfrm>
            <a:off x="1807961" y="1765052"/>
            <a:ext cx="2268075" cy="150604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BF21EFD-DAEC-7347-95B9-FAAF00D3D65F}"/>
              </a:ext>
            </a:extLst>
          </p:cNvPr>
          <p:cNvSpPr txBox="1"/>
          <p:nvPr/>
        </p:nvSpPr>
        <p:spPr>
          <a:xfrm>
            <a:off x="821008" y="2387271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blueberries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AE0EBCE-2143-DA44-890E-161913C9190C}"/>
              </a:ext>
            </a:extLst>
          </p:cNvPr>
          <p:cNvSpPr/>
          <p:nvPr/>
        </p:nvSpPr>
        <p:spPr>
          <a:xfrm>
            <a:off x="1816186" y="3284133"/>
            <a:ext cx="2268075" cy="185936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DCF43958-0315-0247-988E-5073562FC710}"/>
              </a:ext>
            </a:extLst>
          </p:cNvPr>
          <p:cNvSpPr txBox="1"/>
          <p:nvPr/>
        </p:nvSpPr>
        <p:spPr>
          <a:xfrm>
            <a:off x="1025709" y="3978814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 err="1">
                <a:solidFill>
                  <a:srgbClr val="C00000"/>
                </a:solidFill>
              </a:rPr>
              <a:t>chrries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03A2B87-C3A3-664B-8074-28A9078148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882" y="1469137"/>
            <a:ext cx="3670934" cy="2504469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C5FB58CD-9760-794F-B046-5D10CA0F0103}"/>
              </a:ext>
            </a:extLst>
          </p:cNvPr>
          <p:cNvSpPr/>
          <p:nvPr/>
        </p:nvSpPr>
        <p:spPr>
          <a:xfrm>
            <a:off x="2566111" y="1859367"/>
            <a:ext cx="676710" cy="79850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EAEA312-7E00-E641-9AD4-89874B7F0A89}"/>
              </a:ext>
            </a:extLst>
          </p:cNvPr>
          <p:cNvSpPr/>
          <p:nvPr/>
        </p:nvSpPr>
        <p:spPr>
          <a:xfrm>
            <a:off x="6502658" y="1979745"/>
            <a:ext cx="2264269" cy="151759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8" name="直線箭頭接點 27">
            <a:extLst>
              <a:ext uri="{FF2B5EF4-FFF2-40B4-BE49-F238E27FC236}">
                <a16:creationId xmlns:a16="http://schemas.microsoft.com/office/drawing/2014/main" id="{9C9BA5DB-B3E3-B949-B92C-568D8131C332}"/>
              </a:ext>
            </a:extLst>
          </p:cNvPr>
          <p:cNvCxnSpPr>
            <a:cxnSpLocks/>
          </p:cNvCxnSpPr>
          <p:nvPr/>
        </p:nvCxnSpPr>
        <p:spPr>
          <a:xfrm>
            <a:off x="3327662" y="2111605"/>
            <a:ext cx="3225538" cy="212331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15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E03076-EDDD-EB4D-A52B-5D18E5418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1708" y="265209"/>
            <a:ext cx="3614389" cy="725349"/>
          </a:xfrm>
        </p:spPr>
        <p:txBody>
          <a:bodyPr/>
          <a:lstStyle/>
          <a:p>
            <a:r>
              <a:rPr kumimoji="1" lang="en-US" altLang="zh-TW" dirty="0"/>
              <a:t>d3.stack (Ex10-02)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F3B7FF-CAD3-F941-ABAE-89AD520DE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3" name="圖片 12" descr="一張含有 文字 的圖片&#10;&#10;自動產生的描述">
            <a:extLst>
              <a:ext uri="{FF2B5EF4-FFF2-40B4-BE49-F238E27FC236}">
                <a16:creationId xmlns:a16="http://schemas.microsoft.com/office/drawing/2014/main" id="{F544D144-F551-F549-AB1B-4F962CE40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049" y="0"/>
            <a:ext cx="2932493" cy="51435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86455625-C638-EC4B-A8A7-62658C076D9B}"/>
              </a:ext>
            </a:extLst>
          </p:cNvPr>
          <p:cNvSpPr/>
          <p:nvPr/>
        </p:nvSpPr>
        <p:spPr>
          <a:xfrm>
            <a:off x="1807962" y="170275"/>
            <a:ext cx="2104162" cy="159253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7D0681B-DA5F-C240-B6D1-2259858DDDE0}"/>
              </a:ext>
            </a:extLst>
          </p:cNvPr>
          <p:cNvSpPr txBox="1"/>
          <p:nvPr/>
        </p:nvSpPr>
        <p:spPr>
          <a:xfrm>
            <a:off x="1071260" y="704933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apricots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B14F3F16-6022-4E4B-910C-8231862EA46E}"/>
              </a:ext>
            </a:extLst>
          </p:cNvPr>
          <p:cNvSpPr txBox="1"/>
          <p:nvPr/>
        </p:nvSpPr>
        <p:spPr>
          <a:xfrm>
            <a:off x="3889234" y="265209"/>
            <a:ext cx="203903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Mon.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Tue.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Wed.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Thu.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Fri.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D816E0C-E81F-0A4A-91E9-86BAAFF0DE7B}"/>
              </a:ext>
            </a:extLst>
          </p:cNvPr>
          <p:cNvSpPr/>
          <p:nvPr/>
        </p:nvSpPr>
        <p:spPr>
          <a:xfrm>
            <a:off x="1807961" y="1765052"/>
            <a:ext cx="2268075" cy="150604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ABF21EFD-DAEC-7347-95B9-FAAF00D3D65F}"/>
              </a:ext>
            </a:extLst>
          </p:cNvPr>
          <p:cNvSpPr txBox="1"/>
          <p:nvPr/>
        </p:nvSpPr>
        <p:spPr>
          <a:xfrm>
            <a:off x="821008" y="2387271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blueberries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CAE0EBCE-2143-DA44-890E-161913C9190C}"/>
              </a:ext>
            </a:extLst>
          </p:cNvPr>
          <p:cNvSpPr/>
          <p:nvPr/>
        </p:nvSpPr>
        <p:spPr>
          <a:xfrm>
            <a:off x="1816186" y="3284133"/>
            <a:ext cx="2268075" cy="185936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DCF43958-0315-0247-988E-5073562FC710}"/>
              </a:ext>
            </a:extLst>
          </p:cNvPr>
          <p:cNvSpPr txBox="1"/>
          <p:nvPr/>
        </p:nvSpPr>
        <p:spPr>
          <a:xfrm>
            <a:off x="1025709" y="3978814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 err="1">
                <a:solidFill>
                  <a:srgbClr val="C00000"/>
                </a:solidFill>
              </a:rPr>
              <a:t>chrries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03A2B87-C3A3-664B-8074-28A9078148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4882" y="1469137"/>
            <a:ext cx="3670934" cy="2504469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C5FB58CD-9760-794F-B046-5D10CA0F0103}"/>
              </a:ext>
            </a:extLst>
          </p:cNvPr>
          <p:cNvSpPr/>
          <p:nvPr/>
        </p:nvSpPr>
        <p:spPr>
          <a:xfrm>
            <a:off x="2574245" y="3394542"/>
            <a:ext cx="697406" cy="858913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EAEA312-7E00-E641-9AD4-89874B7F0A89}"/>
              </a:ext>
            </a:extLst>
          </p:cNvPr>
          <p:cNvSpPr/>
          <p:nvPr/>
        </p:nvSpPr>
        <p:spPr>
          <a:xfrm>
            <a:off x="6422531" y="2829956"/>
            <a:ext cx="2363250" cy="1143650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8" name="直線箭頭接點 27">
            <a:extLst>
              <a:ext uri="{FF2B5EF4-FFF2-40B4-BE49-F238E27FC236}">
                <a16:creationId xmlns:a16="http://schemas.microsoft.com/office/drawing/2014/main" id="{9C9BA5DB-B3E3-B949-B92C-568D8131C332}"/>
              </a:ext>
            </a:extLst>
          </p:cNvPr>
          <p:cNvCxnSpPr>
            <a:cxnSpLocks/>
          </p:cNvCxnSpPr>
          <p:nvPr/>
        </p:nvCxnSpPr>
        <p:spPr>
          <a:xfrm flipV="1">
            <a:off x="3666817" y="3667027"/>
            <a:ext cx="2755714" cy="175990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0646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2D97F5-6520-3F4F-9BE2-ABB304162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d3.stack (Ex10-02)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586FE4-92AF-3740-BC21-FEBF8A70B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3805123" cy="3545497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Create ‘g’ for each fruits</a:t>
            </a:r>
          </a:p>
          <a:p>
            <a:r>
              <a:rPr kumimoji="1" lang="en-US" altLang="zh-TW" sz="2400" dirty="0"/>
              <a:t>So, the variable ‘var g’ contains three groups</a:t>
            </a:r>
            <a:endParaRPr kumimoji="1" lang="zh-TW" altLang="en-US" sz="24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BA3A205-0D37-5346-8A0C-47E86C9AA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55D7DA29-628C-CD4C-AE1D-00ECEDB0C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59" y="0"/>
            <a:ext cx="3605941" cy="51435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7A24FB9-91C7-7D40-97E5-8EA0BEB3A834}"/>
              </a:ext>
            </a:extLst>
          </p:cNvPr>
          <p:cNvSpPr/>
          <p:nvPr/>
        </p:nvSpPr>
        <p:spPr>
          <a:xfrm>
            <a:off x="5538058" y="197204"/>
            <a:ext cx="2691541" cy="1433634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0DB854F-E742-024E-A2E8-905C2BB004F7}"/>
              </a:ext>
            </a:extLst>
          </p:cNvPr>
          <p:cNvSpPr txBox="1"/>
          <p:nvPr/>
        </p:nvSpPr>
        <p:spPr>
          <a:xfrm>
            <a:off x="3101419" y="164188"/>
            <a:ext cx="23408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Which color to fill the shape in  a &lt;g&gt;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E3E951BA-E7A2-3A42-BF6D-416BD0390709}"/>
              </a:ext>
            </a:extLst>
          </p:cNvPr>
          <p:cNvCxnSpPr>
            <a:cxnSpLocks/>
          </p:cNvCxnSpPr>
          <p:nvPr/>
        </p:nvCxnSpPr>
        <p:spPr>
          <a:xfrm flipH="1" flipV="1">
            <a:off x="5344998" y="406537"/>
            <a:ext cx="546755" cy="725350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圖片 13">
            <a:extLst>
              <a:ext uri="{FF2B5EF4-FFF2-40B4-BE49-F238E27FC236}">
                <a16:creationId xmlns:a16="http://schemas.microsoft.com/office/drawing/2014/main" id="{170745DD-AA45-9749-B9E2-8A45AC8D6F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922" y="2474610"/>
            <a:ext cx="3122040" cy="2537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722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32D97F5-6520-3F4F-9BE2-ABB304162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d3.stack (Ex10-02)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586FE4-92AF-3740-BC21-FEBF8A70B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3805123" cy="3545497"/>
          </a:xfrm>
        </p:spPr>
        <p:txBody>
          <a:bodyPr>
            <a:normAutofit/>
          </a:bodyPr>
          <a:lstStyle/>
          <a:p>
            <a:r>
              <a:rPr kumimoji="1" lang="en-US" altLang="zh-TW" sz="1800" dirty="0"/>
              <a:t>For each &lt;g&gt; tag, the data is an array computed by </a:t>
            </a:r>
            <a:r>
              <a:rPr kumimoji="1" lang="en-US" altLang="zh-TW" sz="1800" dirty="0" err="1"/>
              <a:t>stackGenerator</a:t>
            </a:r>
            <a:endParaRPr kumimoji="1" lang="en-US" altLang="zh-TW" sz="1800" dirty="0"/>
          </a:p>
          <a:p>
            <a:pPr lvl="1"/>
            <a:r>
              <a:rPr kumimoji="1" lang="en-US" altLang="zh-TW" sz="1800" dirty="0"/>
              <a:t>E.g. the data [[0,120], [0,60], [0,100], [0,80], [0,120]] is attached to the first &lt;g&gt; in “var g“</a:t>
            </a:r>
            <a:endParaRPr kumimoji="1" lang="zh-TW" altLang="en-US" sz="1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BA3A205-0D37-5346-8A0C-47E86C9AA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55D7DA29-628C-CD4C-AE1D-00ECEDB0CC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059" y="0"/>
            <a:ext cx="3605941" cy="51435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7A24FB9-91C7-7D40-97E5-8EA0BEB3A834}"/>
              </a:ext>
            </a:extLst>
          </p:cNvPr>
          <p:cNvSpPr/>
          <p:nvPr/>
        </p:nvSpPr>
        <p:spPr>
          <a:xfrm>
            <a:off x="5538059" y="2198930"/>
            <a:ext cx="2785809" cy="294456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E3E951BA-E7A2-3A42-BF6D-416BD0390709}"/>
              </a:ext>
            </a:extLst>
          </p:cNvPr>
          <p:cNvCxnSpPr>
            <a:cxnSpLocks/>
          </p:cNvCxnSpPr>
          <p:nvPr/>
        </p:nvCxnSpPr>
        <p:spPr>
          <a:xfrm flipH="1">
            <a:off x="3250302" y="2384981"/>
            <a:ext cx="2377500" cy="433633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圖片 16">
            <a:extLst>
              <a:ext uri="{FF2B5EF4-FFF2-40B4-BE49-F238E27FC236}">
                <a16:creationId xmlns:a16="http://schemas.microsoft.com/office/drawing/2014/main" id="{FB64780D-620C-7A4D-9E68-07CCE87F3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282" y="3004665"/>
            <a:ext cx="2933577" cy="2051499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06F04E16-450C-E047-8A45-6A6D05CD7256}"/>
              </a:ext>
            </a:extLst>
          </p:cNvPr>
          <p:cNvSpPr txBox="1"/>
          <p:nvPr/>
        </p:nvSpPr>
        <p:spPr>
          <a:xfrm>
            <a:off x="7334901" y="2132437"/>
            <a:ext cx="197793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chemeClr val="bg1"/>
                </a:solidFill>
              </a:rPr>
              <a:t>Because ’g’ has three &lt;g&gt;, this statement will go through the three &lt;g&gt; and the corresponding data to create rectangles</a:t>
            </a:r>
            <a:endParaRPr kumimoji="1" lang="zh-TW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237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E30666-4838-A141-9F68-3719ED7F0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Histogram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1DA7FC-0806-7842-B2C8-11ED388E8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2000" dirty="0"/>
              <a:t>Histograms bin many discrete samples into a smaller number of consecutive, non-overlapping intervals</a:t>
            </a:r>
          </a:p>
          <a:p>
            <a:pPr lvl="1"/>
            <a:r>
              <a:rPr kumimoji="1" lang="en-US" altLang="zh-TW" sz="2000" dirty="0"/>
              <a:t>They are often used to visualize the distribution of numerical data</a:t>
            </a:r>
            <a:endParaRPr kumimoji="1"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DB338A-4FE3-1141-B41D-84DA9B143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F4FDCD6-1404-5D43-9A7D-01D26C758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767" y="2481393"/>
            <a:ext cx="3211411" cy="262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823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C3DB3D-C37A-554F-A72C-BCC2501F6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Draw Histogram From Data Points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89996B-FC54-5646-A8D2-6CD68D129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7" y="1143000"/>
            <a:ext cx="4365714" cy="3545497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zh-TW" sz="2000" dirty="0"/>
              <a:t>Recall how to draw bars (Ex04-16)</a:t>
            </a:r>
          </a:p>
          <a:p>
            <a:r>
              <a:rPr kumimoji="1" lang="en-US" altLang="zh-TW" sz="2000" dirty="0"/>
              <a:t>In Ex04-16, our data array directly store the height (simply map from the population) to draw the bars</a:t>
            </a:r>
          </a:p>
          <a:p>
            <a:endParaRPr kumimoji="1" lang="en-US" altLang="zh-TW" sz="2000" dirty="0"/>
          </a:p>
          <a:p>
            <a:r>
              <a:rPr kumimoji="1" lang="en-US" altLang="zh-TW" sz="2000" dirty="0"/>
              <a:t>Now, our data array stores the data points. We have to divide the data domain into multiple bins and calculate how many data point fail into each bin</a:t>
            </a:r>
          </a:p>
          <a:p>
            <a:pPr lvl="1"/>
            <a:r>
              <a:rPr kumimoji="1" lang="en-US" altLang="zh-TW" sz="2000" dirty="0"/>
              <a:t>d3.histogram can help us for this calculation</a:t>
            </a:r>
            <a:endParaRPr kumimoji="1"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9CF61A7-E237-AD46-BA7C-1BF99F1DF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0E1EA79-5C6B-DB42-BD43-E2EDE528A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98" y="1192448"/>
            <a:ext cx="2816364" cy="17233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AF94463-7ECC-7F4D-AD54-FECA369251D5}"/>
              </a:ext>
            </a:extLst>
          </p:cNvPr>
          <p:cNvSpPr/>
          <p:nvPr/>
        </p:nvSpPr>
        <p:spPr>
          <a:xfrm>
            <a:off x="7152564" y="2838490"/>
            <a:ext cx="93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TW" dirty="0"/>
              <a:t>Ex04-16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16688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30DF8A-699A-1B4B-B93B-5AEE593BA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TW" sz="2800" dirty="0"/>
              <a:t>Draw Histogram From Data Points (Ex10-3)</a:t>
            </a:r>
            <a:endParaRPr kumimoji="1" lang="zh-TW" altLang="en-US" sz="28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E6792D-B0E0-FB48-9D13-50FC65E3A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3642031" cy="3545497"/>
          </a:xfrm>
        </p:spPr>
        <p:txBody>
          <a:bodyPr>
            <a:normAutofit/>
          </a:bodyPr>
          <a:lstStyle/>
          <a:p>
            <a:r>
              <a:rPr kumimoji="1" lang="en-US" altLang="zh-TW" sz="1600" dirty="0"/>
              <a:t>Pass data to the histogram generator</a:t>
            </a:r>
          </a:p>
          <a:p>
            <a:r>
              <a:rPr kumimoji="1" lang="en-US" altLang="zh-TW" sz="1600" dirty="0"/>
              <a:t>It will return you each bin ‘s lower bound (x0), upper bound(x1) and number of elements in that bin (length)</a:t>
            </a:r>
            <a:endParaRPr kumimoji="1" lang="zh-TW" altLang="en-US" sz="16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9630F72-6849-1644-95C4-3E3A1AB13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096E4582-53BA-084F-AE51-FF15ACF0AB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4968" y="1516840"/>
            <a:ext cx="3769032" cy="154845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8831A2A-89BA-0E47-AE8E-238D0A941A29}"/>
              </a:ext>
            </a:extLst>
          </p:cNvPr>
          <p:cNvSpPr/>
          <p:nvPr/>
        </p:nvSpPr>
        <p:spPr>
          <a:xfrm>
            <a:off x="5374968" y="1516840"/>
            <a:ext cx="3769032" cy="46108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8C89D15-3202-694B-9A3B-8AA88264D07D}"/>
              </a:ext>
            </a:extLst>
          </p:cNvPr>
          <p:cNvSpPr txBox="1"/>
          <p:nvPr/>
        </p:nvSpPr>
        <p:spPr>
          <a:xfrm>
            <a:off x="5736437" y="1085953"/>
            <a:ext cx="30460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Generate data with 1000 data points and get the min and max values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13FA2B1E-68A8-DA4F-B19A-D558F60AEB60}"/>
              </a:ext>
            </a:extLst>
          </p:cNvPr>
          <p:cNvSpPr txBox="1"/>
          <p:nvPr/>
        </p:nvSpPr>
        <p:spPr>
          <a:xfrm>
            <a:off x="6097907" y="3393528"/>
            <a:ext cx="30460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Create the histogram generator function and give it the domain range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13" name="直線箭頭接點 12">
            <a:extLst>
              <a:ext uri="{FF2B5EF4-FFF2-40B4-BE49-F238E27FC236}">
                <a16:creationId xmlns:a16="http://schemas.microsoft.com/office/drawing/2014/main" id="{4A65ABC7-322E-3348-832A-038788CD0B1D}"/>
              </a:ext>
            </a:extLst>
          </p:cNvPr>
          <p:cNvCxnSpPr>
            <a:cxnSpLocks/>
          </p:cNvCxnSpPr>
          <p:nvPr/>
        </p:nvCxnSpPr>
        <p:spPr>
          <a:xfrm>
            <a:off x="7946796" y="2271860"/>
            <a:ext cx="614643" cy="1121668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箭頭接點 15">
            <a:extLst>
              <a:ext uri="{FF2B5EF4-FFF2-40B4-BE49-F238E27FC236}">
                <a16:creationId xmlns:a16="http://schemas.microsoft.com/office/drawing/2014/main" id="{AE9CF6B6-1AF1-AE42-81BC-0140782DE4C8}"/>
              </a:ext>
            </a:extLst>
          </p:cNvPr>
          <p:cNvCxnSpPr>
            <a:cxnSpLocks/>
          </p:cNvCxnSpPr>
          <p:nvPr/>
        </p:nvCxnSpPr>
        <p:spPr>
          <a:xfrm flipH="1" flipV="1">
            <a:off x="5049078" y="1439186"/>
            <a:ext cx="409044" cy="1360576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圖片 21" descr="一張含有 文字 的圖片&#10;&#10;自動產生的描述">
            <a:extLst>
              <a:ext uri="{FF2B5EF4-FFF2-40B4-BE49-F238E27FC236}">
                <a16:creationId xmlns:a16="http://schemas.microsoft.com/office/drawing/2014/main" id="{F3A9363B-977E-9E4E-AB83-520409C82C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44" y="2627468"/>
            <a:ext cx="4854879" cy="2516032"/>
          </a:xfrm>
          <a:prstGeom prst="rect">
            <a:avLst/>
          </a:prstGeom>
        </p:spPr>
      </p:pic>
      <p:sp>
        <p:nvSpPr>
          <p:cNvPr id="23" name="文字方塊 22">
            <a:extLst>
              <a:ext uri="{FF2B5EF4-FFF2-40B4-BE49-F238E27FC236}">
                <a16:creationId xmlns:a16="http://schemas.microsoft.com/office/drawing/2014/main" id="{7F6A8EDB-553C-4F4D-8F03-2C2DC6D95763}"/>
              </a:ext>
            </a:extLst>
          </p:cNvPr>
          <p:cNvSpPr txBox="1"/>
          <p:nvPr/>
        </p:nvSpPr>
        <p:spPr>
          <a:xfrm>
            <a:off x="209889" y="2353316"/>
            <a:ext cx="8001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 err="1">
                <a:solidFill>
                  <a:srgbClr val="C00000"/>
                </a:solidFill>
              </a:rPr>
              <a:t>binData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630AB366-CA6C-C74C-A467-F23C021549D2}"/>
              </a:ext>
            </a:extLst>
          </p:cNvPr>
          <p:cNvSpPr/>
          <p:nvPr/>
        </p:nvSpPr>
        <p:spPr>
          <a:xfrm>
            <a:off x="127371" y="2799762"/>
            <a:ext cx="1327250" cy="913497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60B7EB9D-919F-F04B-B096-74B93971121C}"/>
              </a:ext>
            </a:extLst>
          </p:cNvPr>
          <p:cNvSpPr txBox="1"/>
          <p:nvPr/>
        </p:nvSpPr>
        <p:spPr>
          <a:xfrm>
            <a:off x="1389691" y="2733693"/>
            <a:ext cx="16218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The first bin info.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09D55B9-FF6D-AA47-BE50-ACF6EC6F8BFA}"/>
              </a:ext>
            </a:extLst>
          </p:cNvPr>
          <p:cNvSpPr/>
          <p:nvPr/>
        </p:nvSpPr>
        <p:spPr>
          <a:xfrm>
            <a:off x="308106" y="2920462"/>
            <a:ext cx="1063360" cy="387281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7" name="直線箭頭接點 26">
            <a:extLst>
              <a:ext uri="{FF2B5EF4-FFF2-40B4-BE49-F238E27FC236}">
                <a16:creationId xmlns:a16="http://schemas.microsoft.com/office/drawing/2014/main" id="{3D7DAEF1-7BDB-3E42-B55A-E4F039988CB2}"/>
              </a:ext>
            </a:extLst>
          </p:cNvPr>
          <p:cNvCxnSpPr>
            <a:cxnSpLocks/>
          </p:cNvCxnSpPr>
          <p:nvPr/>
        </p:nvCxnSpPr>
        <p:spPr>
          <a:xfrm flipH="1">
            <a:off x="1488748" y="3076405"/>
            <a:ext cx="409044" cy="19543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8A40CEB7-F2C2-F742-8491-FA59F79099F1}"/>
              </a:ext>
            </a:extLst>
          </p:cNvPr>
          <p:cNvSpPr txBox="1"/>
          <p:nvPr/>
        </p:nvSpPr>
        <p:spPr>
          <a:xfrm>
            <a:off x="1846434" y="2945600"/>
            <a:ext cx="2540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Data elements fall into the first bin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31" name="直線箭頭接點 30">
            <a:extLst>
              <a:ext uri="{FF2B5EF4-FFF2-40B4-BE49-F238E27FC236}">
                <a16:creationId xmlns:a16="http://schemas.microsoft.com/office/drawing/2014/main" id="{8D2BB825-7D1C-2947-A5CA-E977593FA436}"/>
              </a:ext>
            </a:extLst>
          </p:cNvPr>
          <p:cNvCxnSpPr>
            <a:cxnSpLocks/>
          </p:cNvCxnSpPr>
          <p:nvPr/>
        </p:nvCxnSpPr>
        <p:spPr>
          <a:xfrm flipH="1">
            <a:off x="1395799" y="3268242"/>
            <a:ext cx="450635" cy="100026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7D6B81DA-044C-C549-A697-0F2B6CA9D0C0}"/>
              </a:ext>
            </a:extLst>
          </p:cNvPr>
          <p:cNvSpPr txBox="1"/>
          <p:nvPr/>
        </p:nvSpPr>
        <p:spPr>
          <a:xfrm>
            <a:off x="1793004" y="3157507"/>
            <a:ext cx="2540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Lower bound of the first bin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34" name="直線箭頭接點 33">
            <a:extLst>
              <a:ext uri="{FF2B5EF4-FFF2-40B4-BE49-F238E27FC236}">
                <a16:creationId xmlns:a16="http://schemas.microsoft.com/office/drawing/2014/main" id="{6A3B9C22-04CD-8249-A630-14D74646226C}"/>
              </a:ext>
            </a:extLst>
          </p:cNvPr>
          <p:cNvCxnSpPr>
            <a:cxnSpLocks/>
          </p:cNvCxnSpPr>
          <p:nvPr/>
        </p:nvCxnSpPr>
        <p:spPr>
          <a:xfrm flipH="1">
            <a:off x="707681" y="3460488"/>
            <a:ext cx="1138753" cy="0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360E4525-2044-8A4A-A130-0CAC86A6E984}"/>
              </a:ext>
            </a:extLst>
          </p:cNvPr>
          <p:cNvSpPr txBox="1"/>
          <p:nvPr/>
        </p:nvSpPr>
        <p:spPr>
          <a:xfrm>
            <a:off x="1808902" y="3319711"/>
            <a:ext cx="2540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Upper bound of the first bin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37" name="直線箭頭接點 36">
            <a:extLst>
              <a:ext uri="{FF2B5EF4-FFF2-40B4-BE49-F238E27FC236}">
                <a16:creationId xmlns:a16="http://schemas.microsoft.com/office/drawing/2014/main" id="{868DF7DA-BA25-3646-A6FE-9705AFE8C6BE}"/>
              </a:ext>
            </a:extLst>
          </p:cNvPr>
          <p:cNvCxnSpPr>
            <a:cxnSpLocks/>
          </p:cNvCxnSpPr>
          <p:nvPr/>
        </p:nvCxnSpPr>
        <p:spPr>
          <a:xfrm flipH="1">
            <a:off x="766990" y="3573370"/>
            <a:ext cx="1138753" cy="0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D3EE780E-D537-C545-AD57-85A3CE30E701}"/>
              </a:ext>
            </a:extLst>
          </p:cNvPr>
          <p:cNvSpPr txBox="1"/>
          <p:nvPr/>
        </p:nvSpPr>
        <p:spPr>
          <a:xfrm>
            <a:off x="1961302" y="3472111"/>
            <a:ext cx="2540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We have 4 data elements in the first bin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40" name="直線箭頭接點 39">
            <a:extLst>
              <a:ext uri="{FF2B5EF4-FFF2-40B4-BE49-F238E27FC236}">
                <a16:creationId xmlns:a16="http://schemas.microsoft.com/office/drawing/2014/main" id="{948E6383-2D5A-DB4B-A136-AC2CBEE4ED28}"/>
              </a:ext>
            </a:extLst>
          </p:cNvPr>
          <p:cNvCxnSpPr>
            <a:cxnSpLocks/>
          </p:cNvCxnSpPr>
          <p:nvPr/>
        </p:nvCxnSpPr>
        <p:spPr>
          <a:xfrm flipH="1">
            <a:off x="735560" y="4990009"/>
            <a:ext cx="1138753" cy="0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7088F44F-7F4D-9C41-88B7-B75ECB07D694}"/>
              </a:ext>
            </a:extLst>
          </p:cNvPr>
          <p:cNvSpPr txBox="1"/>
          <p:nvPr/>
        </p:nvSpPr>
        <p:spPr>
          <a:xfrm>
            <a:off x="1878670" y="4875824"/>
            <a:ext cx="254003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We have 13 bins in total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9617CB55-5E09-E248-9B3C-574B0F67DBAA}"/>
              </a:ext>
            </a:extLst>
          </p:cNvPr>
          <p:cNvSpPr txBox="1"/>
          <p:nvPr/>
        </p:nvSpPr>
        <p:spPr>
          <a:xfrm>
            <a:off x="5137141" y="4304021"/>
            <a:ext cx="232178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/>
              <a:t>It can automatically determine a proper number of bins form you or you can specify it</a:t>
            </a:r>
            <a:endParaRPr kumimoji="1" lang="zh-TW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065500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BCDFA25-9984-014F-88B9-B8E2FD92E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TW" sz="2800" dirty="0"/>
              <a:t>Draw Histogram From Data Points (Ex10-3)</a:t>
            </a:r>
            <a:endParaRPr kumimoji="1" lang="zh-TW" altLang="en-US" sz="28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EC17A41-EBB0-CD4D-A975-5C0DBEBA8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4492935" cy="3545497"/>
          </a:xfrm>
        </p:spPr>
        <p:txBody>
          <a:bodyPr>
            <a:normAutofit/>
          </a:bodyPr>
          <a:lstStyle/>
          <a:p>
            <a:r>
              <a:rPr kumimoji="1" lang="en-US" altLang="zh-TW" sz="1800" dirty="0"/>
              <a:t>After you know the lower bound, upper bound, counts of each bin, the following step is almost the same as draw a bar chart</a:t>
            </a:r>
            <a:endParaRPr kumimoji="1" lang="zh-TW" altLang="en-US" sz="1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F473B99-7F94-784D-AA9B-3B589A6B7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A05FEE04-BFA8-0846-B467-C03B7EA221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313" y="992956"/>
            <a:ext cx="2663687" cy="415054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DA3AB6E-A400-BF41-B9DD-36631F5992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697" y="2357995"/>
            <a:ext cx="3211411" cy="262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64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C2E90F-0388-6C4F-8C40-9DAEBDF66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Layouts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E5433B-5601-C449-9724-101869144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2000" dirty="0"/>
              <a:t>In essence, a layout function in D3 is just a JavaScript function that </a:t>
            </a:r>
          </a:p>
          <a:p>
            <a:pPr lvl="1"/>
            <a:r>
              <a:rPr kumimoji="1" lang="en-US" altLang="zh-TW" sz="2000" dirty="0"/>
              <a:t>Takes your data as input</a:t>
            </a:r>
          </a:p>
          <a:p>
            <a:pPr lvl="1"/>
            <a:r>
              <a:rPr kumimoji="1" lang="en-US" altLang="zh-TW" sz="2000" dirty="0"/>
              <a:t>Computes visual variables such as position size to it so that we can visualize the data</a:t>
            </a:r>
          </a:p>
          <a:p>
            <a:pPr lvl="1"/>
            <a:endParaRPr kumimoji="1" lang="en-US" altLang="zh-TW" sz="2000" dirty="0"/>
          </a:p>
          <a:p>
            <a:r>
              <a:rPr kumimoji="1" lang="en-US" altLang="zh-TW" sz="2000" dirty="0"/>
              <a:t>Pie, stack bar, histogram, chord, convex hull</a:t>
            </a:r>
            <a:endParaRPr kumimoji="1" lang="zh-TW" altLang="en-US" sz="2000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EDB48A6-B775-C145-90FA-20F30D812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05" y="3698032"/>
            <a:ext cx="1294946" cy="1327119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F8991992-8360-C842-8453-714BDB0D23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916" y="3698031"/>
            <a:ext cx="1424416" cy="132712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52058737-0582-DD45-BFA8-543A681105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897" y="3692137"/>
            <a:ext cx="2515853" cy="1327121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86047EE1-1523-7E4C-A4B2-D1D067D44A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264" y="3692137"/>
            <a:ext cx="1318202" cy="1327121"/>
          </a:xfrm>
          <a:prstGeom prst="rect">
            <a:avLst/>
          </a:prstGeom>
        </p:spPr>
      </p:pic>
      <p:pic>
        <p:nvPicPr>
          <p:cNvPr id="22" name="圖片 21" descr="一張含有 金屬器皿 的圖片&#10;&#10;自動產生的描述">
            <a:extLst>
              <a:ext uri="{FF2B5EF4-FFF2-40B4-BE49-F238E27FC236}">
                <a16:creationId xmlns:a16="http://schemas.microsoft.com/office/drawing/2014/main" id="{3724D774-1CD0-304E-89E0-BF430FA71D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979" y="3692137"/>
            <a:ext cx="1469313" cy="132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9075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E71950-1277-834B-B5F3-EB87C1693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Chord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134587-57A3-F143-BB5F-E06CE6ED1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7" y="1143000"/>
            <a:ext cx="3912490" cy="3545497"/>
          </a:xfrm>
        </p:spPr>
        <p:txBody>
          <a:bodyPr>
            <a:normAutofit/>
          </a:bodyPr>
          <a:lstStyle/>
          <a:p>
            <a:r>
              <a:rPr kumimoji="1" lang="en-US" altLang="zh-TW" sz="2000" dirty="0"/>
              <a:t>Chord diagrams visualize links (or flows) between a group of nodes, where each flow has a numeric value.</a:t>
            </a:r>
          </a:p>
          <a:p>
            <a:r>
              <a:rPr kumimoji="1" lang="en-US" altLang="zh-TW" sz="2000" dirty="0"/>
              <a:t>Example </a:t>
            </a:r>
          </a:p>
          <a:p>
            <a:pPr lvl="1"/>
            <a:r>
              <a:rPr kumimoji="1" lang="en-US" altLang="zh-TW" sz="2000" dirty="0"/>
              <a:t>Migration flow between and within regions</a:t>
            </a:r>
          </a:p>
          <a:p>
            <a:pPr lvl="1"/>
            <a:endParaRPr kumimoji="1"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EF8E912-1F82-C74D-BE0D-82E33D073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F5D3005-F791-9541-838A-13F2287FA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735" y="1131886"/>
            <a:ext cx="3453047" cy="3545498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71135AAC-6E00-EF41-899B-CD99E8A50171}"/>
              </a:ext>
            </a:extLst>
          </p:cNvPr>
          <p:cNvSpPr txBox="1"/>
          <p:nvPr/>
        </p:nvSpPr>
        <p:spPr>
          <a:xfrm>
            <a:off x="6202375" y="4677384"/>
            <a:ext cx="233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Not our code example!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966235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E51CAB-0624-1243-96E5-34D97DEC3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Chord Generator: d3.chord()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8B9849-7197-174D-A54C-5DDAF37E3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3785269" cy="3545497"/>
          </a:xfrm>
        </p:spPr>
        <p:txBody>
          <a:bodyPr>
            <a:normAutofit/>
          </a:bodyPr>
          <a:lstStyle/>
          <a:p>
            <a:r>
              <a:rPr kumimoji="1" lang="en-US" altLang="zh-TW" sz="1800" dirty="0"/>
              <a:t>d3.chord()</a:t>
            </a:r>
          </a:p>
          <a:p>
            <a:pPr lvl="1"/>
            <a:r>
              <a:rPr kumimoji="1" lang="en-US" altLang="zh-TW" sz="1800" dirty="0"/>
              <a:t>Compute </a:t>
            </a:r>
            <a:r>
              <a:rPr kumimoji="1" lang="en-US" altLang="zh-TW" sz="1800" b="1" dirty="0" err="1"/>
              <a:t>startAngle</a:t>
            </a:r>
            <a:r>
              <a:rPr kumimoji="1" lang="en-US" altLang="zh-TW" sz="1800" dirty="0"/>
              <a:t> and </a:t>
            </a:r>
            <a:r>
              <a:rPr kumimoji="1" lang="en-US" altLang="zh-TW" sz="1800" b="1" dirty="0" err="1"/>
              <a:t>endAngle</a:t>
            </a:r>
            <a:r>
              <a:rPr kumimoji="1" lang="en-US" altLang="zh-TW" sz="1800" dirty="0"/>
              <a:t> of each data item</a:t>
            </a:r>
          </a:p>
          <a:p>
            <a:pPr lvl="1"/>
            <a:r>
              <a:rPr kumimoji="1" lang="en-US" altLang="zh-TW" sz="1800" dirty="0"/>
              <a:t>.</a:t>
            </a:r>
            <a:r>
              <a:rPr kumimoji="1" lang="en-US" altLang="zh-TW" sz="1800" dirty="0" err="1"/>
              <a:t>padAngle</a:t>
            </a:r>
            <a:r>
              <a:rPr kumimoji="1" lang="en-US" altLang="zh-TW" sz="1800" dirty="0"/>
              <a:t>(): set padding angle (gaps) between adjacent group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6F70061-62E4-A64F-90B0-3DC14804C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8E3C9858-84AF-454E-BC0C-952094390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205" y="1536766"/>
            <a:ext cx="3587117" cy="229621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65676819-F27D-CA47-A2D2-027EB56B921A}"/>
              </a:ext>
            </a:extLst>
          </p:cNvPr>
          <p:cNvSpPr txBox="1"/>
          <p:nvPr/>
        </p:nvSpPr>
        <p:spPr>
          <a:xfrm>
            <a:off x="5792123" y="1167230"/>
            <a:ext cx="335187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A 2D matrix to describe the transition among 3 groups 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4D63CF39-A50B-2749-9F88-006F856C4D61}"/>
              </a:ext>
            </a:extLst>
          </p:cNvPr>
          <p:cNvCxnSpPr>
            <a:cxnSpLocks/>
          </p:cNvCxnSpPr>
          <p:nvPr/>
        </p:nvCxnSpPr>
        <p:spPr>
          <a:xfrm flipH="1">
            <a:off x="7202078" y="1428840"/>
            <a:ext cx="265983" cy="352826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366E3379-BF5F-0649-B370-465E438C48BE}"/>
              </a:ext>
            </a:extLst>
          </p:cNvPr>
          <p:cNvSpPr/>
          <p:nvPr/>
        </p:nvSpPr>
        <p:spPr>
          <a:xfrm>
            <a:off x="5518205" y="3025128"/>
            <a:ext cx="3387968" cy="46108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2" name="圖片 11" descr="一張含有 文字 的圖片&#10;&#10;自動產生的描述">
            <a:extLst>
              <a:ext uri="{FF2B5EF4-FFF2-40B4-BE49-F238E27FC236}">
                <a16:creationId xmlns:a16="http://schemas.microsoft.com/office/drawing/2014/main" id="{A6F4C928-D8F1-D241-A403-1DC97C639B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78" y="3496765"/>
            <a:ext cx="5287466" cy="1610302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E3639871-B771-BC49-8C3D-E683D36B1A30}"/>
              </a:ext>
            </a:extLst>
          </p:cNvPr>
          <p:cNvSpPr txBox="1"/>
          <p:nvPr/>
        </p:nvSpPr>
        <p:spPr>
          <a:xfrm>
            <a:off x="273693" y="3177874"/>
            <a:ext cx="33518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>
                <a:solidFill>
                  <a:srgbClr val="C00000"/>
                </a:solidFill>
              </a:rPr>
              <a:t>chords</a:t>
            </a:r>
            <a:endParaRPr kumimoji="1" lang="zh-TW" altLang="en-US" sz="1400" dirty="0">
              <a:solidFill>
                <a:srgbClr val="C00000"/>
              </a:solidFill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8F906DF7-B32C-4143-8F73-3BCC8FA79BD3}"/>
              </a:ext>
            </a:extLst>
          </p:cNvPr>
          <p:cNvSpPr txBox="1"/>
          <p:nvPr/>
        </p:nvSpPr>
        <p:spPr>
          <a:xfrm>
            <a:off x="1949631" y="4232389"/>
            <a:ext cx="335187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Only 6 </a:t>
            </a:r>
            <a:r>
              <a:rPr kumimoji="1" lang="en-US" altLang="zh-TW" sz="1100" b="1" dirty="0">
                <a:solidFill>
                  <a:srgbClr val="C00000"/>
                </a:solidFill>
              </a:rPr>
              <a:t>ribbons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(if we have 3 groups A B C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A-A, B-B, C-C, A-B, B-C, A-C)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4E43A00-C50E-C744-A7F1-2830B3E185C9}"/>
              </a:ext>
            </a:extLst>
          </p:cNvPr>
          <p:cNvSpPr/>
          <p:nvPr/>
        </p:nvSpPr>
        <p:spPr>
          <a:xfrm>
            <a:off x="146497" y="3653928"/>
            <a:ext cx="213267" cy="1113335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20" name="圖片 19">
            <a:extLst>
              <a:ext uri="{FF2B5EF4-FFF2-40B4-BE49-F238E27FC236}">
                <a16:creationId xmlns:a16="http://schemas.microsoft.com/office/drawing/2014/main" id="{5FF5E93E-E574-9E47-93A3-B43F09623F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0537" y="3968378"/>
            <a:ext cx="1165095" cy="1108062"/>
          </a:xfrm>
          <a:prstGeom prst="rect">
            <a:avLst/>
          </a:prstGeom>
        </p:spPr>
      </p:pic>
      <p:cxnSp>
        <p:nvCxnSpPr>
          <p:cNvPr id="21" name="直線箭頭接點 20">
            <a:extLst>
              <a:ext uri="{FF2B5EF4-FFF2-40B4-BE49-F238E27FC236}">
                <a16:creationId xmlns:a16="http://schemas.microsoft.com/office/drawing/2014/main" id="{6FFED06D-5E42-9B40-B630-B9FF8D9EE0A1}"/>
              </a:ext>
            </a:extLst>
          </p:cNvPr>
          <p:cNvCxnSpPr>
            <a:cxnSpLocks/>
          </p:cNvCxnSpPr>
          <p:nvPr/>
        </p:nvCxnSpPr>
        <p:spPr>
          <a:xfrm flipH="1">
            <a:off x="6653727" y="4688497"/>
            <a:ext cx="540643" cy="78766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35FBB9C2-A2C6-064F-B243-55E99005555A}"/>
              </a:ext>
            </a:extLst>
          </p:cNvPr>
          <p:cNvSpPr txBox="1"/>
          <p:nvPr/>
        </p:nvSpPr>
        <p:spPr>
          <a:xfrm>
            <a:off x="7107627" y="4570943"/>
            <a:ext cx="17985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This is a ribbon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3F11FDF-9004-814C-A2E1-2BA8BAB71EE5}"/>
              </a:ext>
            </a:extLst>
          </p:cNvPr>
          <p:cNvSpPr/>
          <p:nvPr/>
        </p:nvSpPr>
        <p:spPr>
          <a:xfrm>
            <a:off x="363192" y="3745249"/>
            <a:ext cx="4933018" cy="255252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26" name="直線箭頭接點 25">
            <a:extLst>
              <a:ext uri="{FF2B5EF4-FFF2-40B4-BE49-F238E27FC236}">
                <a16:creationId xmlns:a16="http://schemas.microsoft.com/office/drawing/2014/main" id="{D6807048-FFB3-F44B-A644-C8C90C7D9DBF}"/>
              </a:ext>
            </a:extLst>
          </p:cNvPr>
          <p:cNvCxnSpPr>
            <a:cxnSpLocks/>
          </p:cNvCxnSpPr>
          <p:nvPr/>
        </p:nvCxnSpPr>
        <p:spPr>
          <a:xfrm flipH="1">
            <a:off x="4075042" y="3408120"/>
            <a:ext cx="69991" cy="311323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5E8D94AF-AD82-A84D-B882-BB411A4F4096}"/>
              </a:ext>
            </a:extLst>
          </p:cNvPr>
          <p:cNvSpPr txBox="1"/>
          <p:nvPr/>
        </p:nvSpPr>
        <p:spPr>
          <a:xfrm>
            <a:off x="3856618" y="3147179"/>
            <a:ext cx="17985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Information of a ribbon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3234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 descr="一張含有 文字 的圖片&#10;&#10;自動產生的描述">
            <a:extLst>
              <a:ext uri="{FF2B5EF4-FFF2-40B4-BE49-F238E27FC236}">
                <a16:creationId xmlns:a16="http://schemas.microsoft.com/office/drawing/2014/main" id="{DBE47408-116A-9F42-81D3-31F7CC3CA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2651" y="1131886"/>
            <a:ext cx="3210632" cy="260208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73DB462-A4BC-9948-8B01-75EA36B6A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Ribbon Generator: d3.ribbon()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C0C0CE-5848-F643-92A8-E80D7DA80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4120723" cy="3545497"/>
          </a:xfrm>
        </p:spPr>
        <p:txBody>
          <a:bodyPr>
            <a:normAutofit/>
          </a:bodyPr>
          <a:lstStyle/>
          <a:p>
            <a:r>
              <a:rPr kumimoji="1" lang="en-US" altLang="zh-TW" sz="1400" dirty="0"/>
              <a:t>After we have ribbons’ information, we can use ribbon generator (d3.ribbon()) to generate paths and draw</a:t>
            </a:r>
          </a:p>
          <a:p>
            <a:r>
              <a:rPr kumimoji="1" lang="en-US" altLang="zh-TW" sz="1400" dirty="0"/>
              <a:t>d3.ribbon()</a:t>
            </a:r>
          </a:p>
          <a:p>
            <a:pPr lvl="1"/>
            <a:r>
              <a:rPr kumimoji="1" lang="en-US" altLang="zh-TW" sz="1400" dirty="0"/>
              <a:t>Converts the chord properties (</a:t>
            </a:r>
            <a:r>
              <a:rPr kumimoji="1" lang="en-US" altLang="zh-TW" sz="1400" dirty="0" err="1"/>
              <a:t>startAngle</a:t>
            </a:r>
            <a:r>
              <a:rPr kumimoji="1" lang="en-US" altLang="zh-TW" sz="1400" dirty="0"/>
              <a:t> and </a:t>
            </a:r>
            <a:r>
              <a:rPr kumimoji="1" lang="en-US" altLang="zh-TW" sz="1400" dirty="0" err="1"/>
              <a:t>endAngle</a:t>
            </a:r>
            <a:r>
              <a:rPr kumimoji="1" lang="en-US" altLang="zh-TW" sz="1400" dirty="0"/>
              <a:t> into path data so that we can draw chord by SVG</a:t>
            </a:r>
          </a:p>
          <a:p>
            <a:pPr lvl="1"/>
            <a:r>
              <a:rPr kumimoji="1" lang="en-US" altLang="zh-TW" sz="1400" dirty="0"/>
              <a:t>.radius(): control the radius of the final layout</a:t>
            </a:r>
            <a:endParaRPr kumimoji="1" lang="zh-TW" altLang="en-US" sz="14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D1DB80A-BF5F-DA4B-85E7-C8E5A6B9A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2648552-5A43-4C42-9BB3-033A38385A2B}"/>
              </a:ext>
            </a:extLst>
          </p:cNvPr>
          <p:cNvSpPr/>
          <p:nvPr/>
        </p:nvSpPr>
        <p:spPr>
          <a:xfrm>
            <a:off x="5932424" y="1143000"/>
            <a:ext cx="3090195" cy="461089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DB0CA506-3C0F-A648-811C-6C2911FE8265}"/>
              </a:ext>
            </a:extLst>
          </p:cNvPr>
          <p:cNvCxnSpPr>
            <a:cxnSpLocks/>
          </p:cNvCxnSpPr>
          <p:nvPr/>
        </p:nvCxnSpPr>
        <p:spPr>
          <a:xfrm flipV="1">
            <a:off x="5418944" y="1528997"/>
            <a:ext cx="914401" cy="1356610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18E836FE-C77A-E246-8B31-4DD19B2788C8}"/>
              </a:ext>
            </a:extLst>
          </p:cNvPr>
          <p:cNvSpPr/>
          <p:nvPr/>
        </p:nvSpPr>
        <p:spPr>
          <a:xfrm>
            <a:off x="6228413" y="2315980"/>
            <a:ext cx="1182651" cy="255770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87ACE8D-F59E-CB40-92A0-9FD6596CBB01}"/>
              </a:ext>
            </a:extLst>
          </p:cNvPr>
          <p:cNvSpPr txBox="1"/>
          <p:nvPr/>
        </p:nvSpPr>
        <p:spPr>
          <a:xfrm>
            <a:off x="7363729" y="2310140"/>
            <a:ext cx="17985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Bind the data to paths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771D3BD-D54F-8B48-9FF8-AE94C01A46D7}"/>
              </a:ext>
            </a:extLst>
          </p:cNvPr>
          <p:cNvSpPr/>
          <p:nvPr/>
        </p:nvSpPr>
        <p:spPr>
          <a:xfrm>
            <a:off x="6228413" y="3403397"/>
            <a:ext cx="2578308" cy="255770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22C126B-53E1-154E-8ED6-3BC0F17FFB95}"/>
              </a:ext>
            </a:extLst>
          </p:cNvPr>
          <p:cNvSpPr txBox="1"/>
          <p:nvPr/>
        </p:nvSpPr>
        <p:spPr>
          <a:xfrm>
            <a:off x="5932423" y="3760090"/>
            <a:ext cx="31808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‘d’ is the information to describe the path shape. </a:t>
            </a:r>
          </a:p>
          <a:p>
            <a:r>
              <a:rPr kumimoji="1" lang="en-US" altLang="zh-TW" sz="1100" dirty="0">
                <a:solidFill>
                  <a:srgbClr val="C00000"/>
                </a:solidFill>
              </a:rPr>
              <a:t>‘</a:t>
            </a:r>
            <a:r>
              <a:rPr kumimoji="1" lang="en-US" altLang="zh-TW" sz="1100" dirty="0" err="1">
                <a:solidFill>
                  <a:srgbClr val="C00000"/>
                </a:solidFill>
              </a:rPr>
              <a:t>ribbonGenerator</a:t>
            </a:r>
            <a:r>
              <a:rPr kumimoji="1" lang="en-US" altLang="zh-TW" sz="1100" dirty="0">
                <a:solidFill>
                  <a:srgbClr val="C00000"/>
                </a:solidFill>
              </a:rPr>
              <a:t>’ here indicates that the data bound to a path will pass to the </a:t>
            </a:r>
            <a:r>
              <a:rPr kumimoji="1" lang="en-US" altLang="zh-TW" sz="1100" dirty="0" err="1">
                <a:solidFill>
                  <a:srgbClr val="C00000"/>
                </a:solidFill>
              </a:rPr>
              <a:t>ribbonGenerator</a:t>
            </a:r>
            <a:r>
              <a:rPr kumimoji="1" lang="en-US" altLang="zh-TW" sz="1100" dirty="0">
                <a:solidFill>
                  <a:srgbClr val="C00000"/>
                </a:solidFill>
              </a:rPr>
              <a:t> to generator the path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pic>
        <p:nvPicPr>
          <p:cNvPr id="17" name="圖片 16">
            <a:extLst>
              <a:ext uri="{FF2B5EF4-FFF2-40B4-BE49-F238E27FC236}">
                <a16:creationId xmlns:a16="http://schemas.microsoft.com/office/drawing/2014/main" id="{B78CBBE1-7D4E-354B-9222-652FE7AE75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249" y="3301004"/>
            <a:ext cx="1797424" cy="174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10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D2E9E3-454F-7D4A-A1D2-4A38C7281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Convex Hull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A07056-B1B5-7D45-98C1-0492B188E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2000" dirty="0"/>
              <a:t>In mathematics, the convex hull of a set of points in a Euclidean space is the smallest convex set that contain the points</a:t>
            </a:r>
          </a:p>
          <a:p>
            <a:pPr lvl="1"/>
            <a:r>
              <a:rPr kumimoji="1" lang="en-US" altLang="zh-TW" sz="2000" dirty="0"/>
              <a:t>Application: visualize different sets/clusters of points on the screen</a:t>
            </a:r>
            <a:endParaRPr kumimoji="1"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FDCDD2B-B8A3-904E-B441-9B5AF1CBB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FBE3BE0-261B-3F4E-963A-BA07A0F899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165" y="3003177"/>
            <a:ext cx="2420759" cy="185373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45F5741-6F6C-3845-910D-C22BB74E34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113" y="3003177"/>
            <a:ext cx="2420759" cy="191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5392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A27C06-6E5E-B241-944E-AED57B774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Convex Hull – d3.polygonHull()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254BA7-4307-1F4E-9B7C-39B1F6A9B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7" y="1143000"/>
            <a:ext cx="4058264" cy="3545497"/>
          </a:xfrm>
        </p:spPr>
        <p:txBody>
          <a:bodyPr>
            <a:normAutofit/>
          </a:bodyPr>
          <a:lstStyle/>
          <a:p>
            <a:r>
              <a:rPr kumimoji="1" lang="en-US" altLang="zh-TW" sz="2000" dirty="0"/>
              <a:t>d3.polygonHull()</a:t>
            </a:r>
          </a:p>
          <a:p>
            <a:pPr lvl="1"/>
            <a:r>
              <a:rPr kumimoji="1" lang="en-US" altLang="zh-TW" sz="2000" dirty="0"/>
              <a:t>Pass data point to it</a:t>
            </a:r>
          </a:p>
          <a:p>
            <a:pPr lvl="1"/>
            <a:r>
              <a:rPr kumimoji="1" lang="en-US" altLang="zh-TW" sz="2000" dirty="0"/>
              <a:t>it calculates boundary points for you</a:t>
            </a:r>
            <a:endParaRPr kumimoji="1"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390E10-1DFA-BB4C-8CD5-6F0632F5F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6BF65A25-22F5-544A-B186-4862BFD87C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953" y="1466842"/>
            <a:ext cx="2978094" cy="266812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930D9AA-24B4-1845-829A-0629C56872D4}"/>
              </a:ext>
            </a:extLst>
          </p:cNvPr>
          <p:cNvSpPr/>
          <p:nvPr/>
        </p:nvSpPr>
        <p:spPr>
          <a:xfrm>
            <a:off x="6194612" y="1466842"/>
            <a:ext cx="2914435" cy="568146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DE5178B-802A-9645-9175-BFC4812EDF9E}"/>
              </a:ext>
            </a:extLst>
          </p:cNvPr>
          <p:cNvSpPr txBox="1"/>
          <p:nvPr/>
        </p:nvSpPr>
        <p:spPr>
          <a:xfrm>
            <a:off x="6194612" y="1064234"/>
            <a:ext cx="270454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Generate 100 x-y pair and store them in ‘points’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10" name="直線箭頭接點 9">
            <a:extLst>
              <a:ext uri="{FF2B5EF4-FFF2-40B4-BE49-F238E27FC236}">
                <a16:creationId xmlns:a16="http://schemas.microsoft.com/office/drawing/2014/main" id="{62BDE51B-C281-6742-969E-F1AC6B456C8B}"/>
              </a:ext>
            </a:extLst>
          </p:cNvPr>
          <p:cNvCxnSpPr>
            <a:cxnSpLocks/>
          </p:cNvCxnSpPr>
          <p:nvPr/>
        </p:nvCxnSpPr>
        <p:spPr>
          <a:xfrm flipH="1" flipV="1">
            <a:off x="4052047" y="1380565"/>
            <a:ext cx="2142565" cy="797860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67CC30E5-D41A-0446-A284-D9DAA48681C1}"/>
              </a:ext>
            </a:extLst>
          </p:cNvPr>
          <p:cNvSpPr/>
          <p:nvPr/>
        </p:nvSpPr>
        <p:spPr>
          <a:xfrm>
            <a:off x="6391835" y="2121265"/>
            <a:ext cx="856583" cy="173700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6" name="圖片 15" descr="一張含有 文字 的圖片&#10;&#10;自動產生的描述">
            <a:extLst>
              <a:ext uri="{FF2B5EF4-FFF2-40B4-BE49-F238E27FC236}">
                <a16:creationId xmlns:a16="http://schemas.microsoft.com/office/drawing/2014/main" id="{956F83A6-F2FD-5F48-AD55-6FF48C0629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8" y="2915748"/>
            <a:ext cx="5351929" cy="1322699"/>
          </a:xfrm>
          <a:prstGeom prst="rect">
            <a:avLst/>
          </a:prstGeom>
        </p:spPr>
      </p:pic>
      <p:pic>
        <p:nvPicPr>
          <p:cNvPr id="18" name="圖片 17" descr="一張含有 工作台 的圖片&#10;&#10;自動產生的描述">
            <a:extLst>
              <a:ext uri="{FF2B5EF4-FFF2-40B4-BE49-F238E27FC236}">
                <a16:creationId xmlns:a16="http://schemas.microsoft.com/office/drawing/2014/main" id="{EC11BC67-A1BC-6148-AB2B-5334242701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030" y="3147700"/>
            <a:ext cx="1158970" cy="987271"/>
          </a:xfrm>
          <a:prstGeom prst="rect">
            <a:avLst/>
          </a:prstGeom>
        </p:spPr>
      </p:pic>
      <p:cxnSp>
        <p:nvCxnSpPr>
          <p:cNvPr id="19" name="直線箭頭接點 18">
            <a:extLst>
              <a:ext uri="{FF2B5EF4-FFF2-40B4-BE49-F238E27FC236}">
                <a16:creationId xmlns:a16="http://schemas.microsoft.com/office/drawing/2014/main" id="{55664A66-A6F9-6942-BD0B-119CDD334876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3164541" y="2208115"/>
            <a:ext cx="3227294" cy="640421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17A90505-E0C2-C14D-9807-0CC5AE229BC9}"/>
              </a:ext>
            </a:extLst>
          </p:cNvPr>
          <p:cNvSpPr txBox="1"/>
          <p:nvPr/>
        </p:nvSpPr>
        <p:spPr>
          <a:xfrm>
            <a:off x="3622920" y="2670101"/>
            <a:ext cx="198041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They are the boundary points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E88DB3B6-3BEE-664D-A6BD-C62BE4FBB387}"/>
              </a:ext>
            </a:extLst>
          </p:cNvPr>
          <p:cNvSpPr/>
          <p:nvPr/>
        </p:nvSpPr>
        <p:spPr>
          <a:xfrm>
            <a:off x="6172654" y="2543071"/>
            <a:ext cx="2914435" cy="391742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1A4217E7-A35B-B543-A545-4E07A2E04CEF}"/>
              </a:ext>
            </a:extLst>
          </p:cNvPr>
          <p:cNvSpPr txBox="1"/>
          <p:nvPr/>
        </p:nvSpPr>
        <p:spPr>
          <a:xfrm>
            <a:off x="7651829" y="4235673"/>
            <a:ext cx="15499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Draw the polygon by the boundary points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25" name="直線箭頭接點 24">
            <a:extLst>
              <a:ext uri="{FF2B5EF4-FFF2-40B4-BE49-F238E27FC236}">
                <a16:creationId xmlns:a16="http://schemas.microsoft.com/office/drawing/2014/main" id="{2EF50C89-A5C6-394D-B6EF-4E905B60A074}"/>
              </a:ext>
            </a:extLst>
          </p:cNvPr>
          <p:cNvCxnSpPr>
            <a:cxnSpLocks/>
            <a:endCxn id="24" idx="0"/>
          </p:cNvCxnSpPr>
          <p:nvPr/>
        </p:nvCxnSpPr>
        <p:spPr>
          <a:xfrm flipH="1">
            <a:off x="8426823" y="2931711"/>
            <a:ext cx="472332" cy="1303962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箭頭接點 27">
            <a:extLst>
              <a:ext uri="{FF2B5EF4-FFF2-40B4-BE49-F238E27FC236}">
                <a16:creationId xmlns:a16="http://schemas.microsoft.com/office/drawing/2014/main" id="{9C505537-89E8-0749-8FCA-8B886B273C92}"/>
              </a:ext>
            </a:extLst>
          </p:cNvPr>
          <p:cNvCxnSpPr>
            <a:cxnSpLocks/>
          </p:cNvCxnSpPr>
          <p:nvPr/>
        </p:nvCxnSpPr>
        <p:spPr>
          <a:xfrm flipH="1">
            <a:off x="5861686" y="3328475"/>
            <a:ext cx="472332" cy="1303962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435C40B1-4B1B-6244-B898-7493656B70D9}"/>
              </a:ext>
            </a:extLst>
          </p:cNvPr>
          <p:cNvSpPr txBox="1"/>
          <p:nvPr/>
        </p:nvSpPr>
        <p:spPr>
          <a:xfrm>
            <a:off x="5355959" y="4632109"/>
            <a:ext cx="11344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Draw all points by circles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658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A197F2-E616-FA4A-BFDB-9DB53792C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Pie Generator: d3.pie()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4F1339-C308-394E-A4F7-9CED9480C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Given an array of data, the pie generator computes the necessary angles to represent the data</a:t>
            </a:r>
          </a:p>
          <a:p>
            <a:pPr lvl="1"/>
            <a:r>
              <a:rPr kumimoji="1" lang="en-US" altLang="zh-TW" dirty="0"/>
              <a:t>Output an array of objects containing the original data augmented by </a:t>
            </a:r>
            <a:r>
              <a:rPr kumimoji="1" lang="en-US" altLang="zh-TW" b="1" dirty="0"/>
              <a:t>start</a:t>
            </a:r>
            <a:r>
              <a:rPr kumimoji="1" lang="en-US" altLang="zh-TW" dirty="0"/>
              <a:t> and </a:t>
            </a:r>
            <a:r>
              <a:rPr kumimoji="1" lang="en-US" altLang="zh-TW" b="1" dirty="0"/>
              <a:t>end</a:t>
            </a:r>
            <a:r>
              <a:rPr kumimoji="1" lang="en-US" altLang="zh-TW" dirty="0"/>
              <a:t> </a:t>
            </a:r>
            <a:r>
              <a:rPr kumimoji="1" lang="en-US" altLang="zh-TW" b="1" dirty="0"/>
              <a:t>angles</a:t>
            </a:r>
            <a:r>
              <a:rPr kumimoji="1" lang="en-US" altLang="zh-TW" dirty="0"/>
              <a:t> which can be used to draw a pie chart by d3.arc()</a:t>
            </a:r>
          </a:p>
          <a:p>
            <a:pPr lvl="1"/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BDD9264-AB5E-2F49-B41C-04BD88B18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30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B4325D-229A-C548-B1AB-4F02660AD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Pie Generator (Ex10-01 )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785C60-72BC-7644-A70E-E2B8CA04E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3683267" cy="3545497"/>
          </a:xfrm>
        </p:spPr>
        <p:txBody>
          <a:bodyPr>
            <a:normAutofit/>
          </a:bodyPr>
          <a:lstStyle/>
          <a:p>
            <a:r>
              <a:rPr kumimoji="1" lang="en-US" altLang="zh-TW" sz="2000" dirty="0"/>
              <a:t>Tell d3.pie() that to get data values from ‘quantity’ attribute of each elements in the data array</a:t>
            </a:r>
            <a:endParaRPr kumimoji="1"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FB9A828-C33A-794C-898A-FD620D031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8B9426E7-0CD3-8847-B630-D55254E41E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620"/>
          <a:stretch/>
        </p:blipFill>
        <p:spPr>
          <a:xfrm>
            <a:off x="5416203" y="1210652"/>
            <a:ext cx="3727797" cy="238439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8DCDBBC-8A6F-8A43-BD3D-5F6E617CE7BE}"/>
              </a:ext>
            </a:extLst>
          </p:cNvPr>
          <p:cNvSpPr/>
          <p:nvPr/>
        </p:nvSpPr>
        <p:spPr>
          <a:xfrm>
            <a:off x="5416203" y="1210652"/>
            <a:ext cx="2615434" cy="1202610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8" name="直線箭頭接點 7">
            <a:extLst>
              <a:ext uri="{FF2B5EF4-FFF2-40B4-BE49-F238E27FC236}">
                <a16:creationId xmlns:a16="http://schemas.microsoft.com/office/drawing/2014/main" id="{E8DE51CF-99CB-CC4D-9FC4-441883D1D757}"/>
              </a:ext>
            </a:extLst>
          </p:cNvPr>
          <p:cNvCxnSpPr>
            <a:cxnSpLocks/>
          </p:cNvCxnSpPr>
          <p:nvPr/>
        </p:nvCxnSpPr>
        <p:spPr>
          <a:xfrm flipH="1" flipV="1">
            <a:off x="3727798" y="2290713"/>
            <a:ext cx="3116063" cy="443061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B92C66C9-B12A-E14C-9B92-074C0C19C784}"/>
              </a:ext>
            </a:extLst>
          </p:cNvPr>
          <p:cNvSpPr txBox="1"/>
          <p:nvPr/>
        </p:nvSpPr>
        <p:spPr>
          <a:xfrm>
            <a:off x="8020330" y="1504180"/>
            <a:ext cx="509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200" dirty="0">
                <a:solidFill>
                  <a:srgbClr val="C00000"/>
                </a:solidFill>
              </a:rPr>
              <a:t>data</a:t>
            </a:r>
            <a:endParaRPr kumimoji="1" lang="zh-TW" altLang="en-US" sz="1200" dirty="0">
              <a:solidFill>
                <a:srgbClr val="C00000"/>
              </a:solidFill>
            </a:endParaRPr>
          </a:p>
        </p:txBody>
      </p:sp>
      <p:pic>
        <p:nvPicPr>
          <p:cNvPr id="20" name="圖片 19" descr="一張含有 文字 的圖片&#10;&#10;自動產生的描述">
            <a:extLst>
              <a:ext uri="{FF2B5EF4-FFF2-40B4-BE49-F238E27FC236}">
                <a16:creationId xmlns:a16="http://schemas.microsoft.com/office/drawing/2014/main" id="{CC6A74BD-4FC3-D64E-B728-8758C888D2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60790"/>
            <a:ext cx="3218206" cy="2382710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A0269AA2-1130-E446-BF2E-1A3A310188C9}"/>
              </a:ext>
            </a:extLst>
          </p:cNvPr>
          <p:cNvSpPr txBox="1"/>
          <p:nvPr/>
        </p:nvSpPr>
        <p:spPr>
          <a:xfrm>
            <a:off x="660350" y="2385901"/>
            <a:ext cx="1188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err="1">
                <a:solidFill>
                  <a:srgbClr val="C00000"/>
                </a:solidFill>
              </a:rPr>
              <a:t>Index.html</a:t>
            </a:r>
            <a:endParaRPr kumimoji="1" lang="zh-TW" altLang="en-US" dirty="0">
              <a:solidFill>
                <a:srgbClr val="C00000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3B0529A-7656-CD43-A78A-8EAAE62BAA9B}"/>
              </a:ext>
            </a:extLst>
          </p:cNvPr>
          <p:cNvSpPr/>
          <p:nvPr/>
        </p:nvSpPr>
        <p:spPr>
          <a:xfrm>
            <a:off x="301386" y="3771718"/>
            <a:ext cx="2583216" cy="715441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2C3AE49B-441C-7247-9D4D-9549AF446E79}"/>
              </a:ext>
            </a:extLst>
          </p:cNvPr>
          <p:cNvSpPr txBox="1"/>
          <p:nvPr/>
        </p:nvSpPr>
        <p:spPr>
          <a:xfrm>
            <a:off x="3178157" y="4012448"/>
            <a:ext cx="1765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200" dirty="0">
                <a:solidFill>
                  <a:srgbClr val="C00000"/>
                </a:solidFill>
              </a:rPr>
              <a:t>I have created a ‘</a:t>
            </a:r>
            <a:r>
              <a:rPr kumimoji="1" lang="en-US" altLang="zh-TW" sz="1200" dirty="0" err="1">
                <a:solidFill>
                  <a:srgbClr val="C00000"/>
                </a:solidFill>
              </a:rPr>
              <a:t>svg</a:t>
            </a:r>
            <a:r>
              <a:rPr kumimoji="1" lang="en-US" altLang="zh-TW" sz="1200" dirty="0">
                <a:solidFill>
                  <a:srgbClr val="C00000"/>
                </a:solidFill>
              </a:rPr>
              <a:t>’ and a ‘g’ in </a:t>
            </a:r>
            <a:r>
              <a:rPr kumimoji="1" lang="en-US" altLang="zh-TW" sz="1200" dirty="0" err="1">
                <a:solidFill>
                  <a:srgbClr val="C00000"/>
                </a:solidFill>
              </a:rPr>
              <a:t>index.html</a:t>
            </a:r>
            <a:endParaRPr kumimoji="1" lang="zh-TW" altLang="en-US" sz="1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3548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B4325D-229A-C548-B1AB-4F02660AD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Pie Generator (Ex10-01 )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785C60-72BC-7644-A70E-E2B8CA04E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3683267" cy="3545497"/>
          </a:xfrm>
        </p:spPr>
        <p:txBody>
          <a:bodyPr>
            <a:normAutofit/>
          </a:bodyPr>
          <a:lstStyle/>
          <a:p>
            <a:r>
              <a:rPr kumimoji="1" lang="en-US" altLang="zh-TW" sz="2000" dirty="0"/>
              <a:t>Send our data array to the pie generator</a:t>
            </a:r>
          </a:p>
          <a:p>
            <a:r>
              <a:rPr kumimoji="1" lang="en-US" altLang="zh-TW" sz="2000" dirty="0"/>
              <a:t>‘</a:t>
            </a:r>
            <a:r>
              <a:rPr kumimoji="1" lang="en-US" altLang="zh-TW" sz="2000" dirty="0" err="1"/>
              <a:t>arcData</a:t>
            </a:r>
            <a:r>
              <a:rPr kumimoji="1" lang="en-US" altLang="zh-TW" sz="2000" dirty="0"/>
              <a:t>’ stores the information for d3.arc() to draw the pie chart</a:t>
            </a:r>
            <a:endParaRPr kumimoji="1"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FB9A828-C33A-794C-898A-FD620D031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8B9426E7-0CD3-8847-B630-D55254E41E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620"/>
          <a:stretch/>
        </p:blipFill>
        <p:spPr>
          <a:xfrm>
            <a:off x="5416203" y="1210652"/>
            <a:ext cx="3727797" cy="2384393"/>
          </a:xfrm>
          <a:prstGeom prst="rect">
            <a:avLst/>
          </a:prstGeom>
        </p:spPr>
      </p:pic>
      <p:pic>
        <p:nvPicPr>
          <p:cNvPr id="17" name="圖片 16" descr="一張含有 文字, 螢幕擷取畫面, 螢幕 的圖片&#10;&#10;自動產生的描述">
            <a:extLst>
              <a:ext uri="{FF2B5EF4-FFF2-40B4-BE49-F238E27FC236}">
                <a16:creationId xmlns:a16="http://schemas.microsoft.com/office/drawing/2014/main" id="{140FB566-5ECA-0C48-A496-0FDDADDA1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33680"/>
            <a:ext cx="5316718" cy="1714347"/>
          </a:xfrm>
          <a:prstGeom prst="rect">
            <a:avLst/>
          </a:prstGeom>
        </p:spPr>
      </p:pic>
      <p:cxnSp>
        <p:nvCxnSpPr>
          <p:cNvPr id="18" name="直線箭頭接點 17">
            <a:extLst>
              <a:ext uri="{FF2B5EF4-FFF2-40B4-BE49-F238E27FC236}">
                <a16:creationId xmlns:a16="http://schemas.microsoft.com/office/drawing/2014/main" id="{A386FD8E-4B80-074B-AFEF-D7B3E9916882}"/>
              </a:ext>
            </a:extLst>
          </p:cNvPr>
          <p:cNvCxnSpPr>
            <a:cxnSpLocks/>
          </p:cNvCxnSpPr>
          <p:nvPr/>
        </p:nvCxnSpPr>
        <p:spPr>
          <a:xfrm flipH="1" flipV="1">
            <a:off x="4352282" y="1583703"/>
            <a:ext cx="2052140" cy="1708082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F2239EC9-B3D1-734C-92AB-1DA8EA44F206}"/>
              </a:ext>
            </a:extLst>
          </p:cNvPr>
          <p:cNvSpPr/>
          <p:nvPr/>
        </p:nvSpPr>
        <p:spPr>
          <a:xfrm>
            <a:off x="5741937" y="2402848"/>
            <a:ext cx="894533" cy="246084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9C87A80-FB8B-3044-8857-ED88809FF3FA}"/>
              </a:ext>
            </a:extLst>
          </p:cNvPr>
          <p:cNvSpPr/>
          <p:nvPr/>
        </p:nvSpPr>
        <p:spPr>
          <a:xfrm>
            <a:off x="6404422" y="3291784"/>
            <a:ext cx="1523520" cy="141896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E2634B54-51FF-4045-99EE-E7E54E9287F4}"/>
              </a:ext>
            </a:extLst>
          </p:cNvPr>
          <p:cNvCxnSpPr>
            <a:cxnSpLocks/>
          </p:cNvCxnSpPr>
          <p:nvPr/>
        </p:nvCxnSpPr>
        <p:spPr>
          <a:xfrm flipH="1">
            <a:off x="780830" y="2081422"/>
            <a:ext cx="1377908" cy="1362763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E429DD8D-270B-A149-B3B0-2BF5C66466A4}"/>
              </a:ext>
            </a:extLst>
          </p:cNvPr>
          <p:cNvSpPr txBox="1"/>
          <p:nvPr/>
        </p:nvSpPr>
        <p:spPr>
          <a:xfrm>
            <a:off x="1068839" y="3032341"/>
            <a:ext cx="1704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600" dirty="0">
                <a:solidFill>
                  <a:srgbClr val="C00000"/>
                </a:solidFill>
              </a:rPr>
              <a:t>If we print it out</a:t>
            </a:r>
            <a:endParaRPr kumimoji="1" lang="zh-TW" altLang="en-US" sz="1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923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文字 的圖片&#10;&#10;自動產生的描述">
            <a:extLst>
              <a:ext uri="{FF2B5EF4-FFF2-40B4-BE49-F238E27FC236}">
                <a16:creationId xmlns:a16="http://schemas.microsoft.com/office/drawing/2014/main" id="{6789BE4B-C0A3-A049-AD6A-A3375F7C9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676" y="1027521"/>
            <a:ext cx="2948324" cy="411597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2C8936E-1E37-7846-A828-2DE24B7D4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Pie Generator (Ex10-01 )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D99200-55D6-FF48-BEAD-673C268A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3857159" cy="3545497"/>
          </a:xfrm>
        </p:spPr>
        <p:txBody>
          <a:bodyPr>
            <a:normAutofit/>
          </a:bodyPr>
          <a:lstStyle/>
          <a:p>
            <a:r>
              <a:rPr kumimoji="1" lang="en-US" altLang="zh-TW" sz="1800" dirty="0"/>
              <a:t>After you get the ‘arcs’ information from pie chart generator, the rest of work is the same as Ex05-07 (draw multiple arcs)</a:t>
            </a:r>
            <a:endParaRPr kumimoji="1" lang="zh-TW" altLang="en-US" sz="1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F138716-0A85-9C41-8B53-6FCCBE988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7C4A241-1B39-1842-A863-C80A757F4CE8}"/>
              </a:ext>
            </a:extLst>
          </p:cNvPr>
          <p:cNvSpPr/>
          <p:nvPr/>
        </p:nvSpPr>
        <p:spPr>
          <a:xfrm>
            <a:off x="6195676" y="1027522"/>
            <a:ext cx="1901949" cy="509048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017FDC4-D8FA-6349-8FAF-4F6ADE407EC9}"/>
              </a:ext>
            </a:extLst>
          </p:cNvPr>
          <p:cNvSpPr txBox="1"/>
          <p:nvPr/>
        </p:nvSpPr>
        <p:spPr>
          <a:xfrm>
            <a:off x="6878721" y="622838"/>
            <a:ext cx="20390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We also need the arc generator here to draw arcs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58B52AB-A269-8F4F-97A2-0A4CA437D62B}"/>
              </a:ext>
            </a:extLst>
          </p:cNvPr>
          <p:cNvSpPr/>
          <p:nvPr/>
        </p:nvSpPr>
        <p:spPr>
          <a:xfrm>
            <a:off x="6195676" y="1686729"/>
            <a:ext cx="1901949" cy="1301568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4195DE8-888F-F141-AD0D-DC2C84B2A1B3}"/>
              </a:ext>
            </a:extLst>
          </p:cNvPr>
          <p:cNvSpPr txBox="1"/>
          <p:nvPr/>
        </p:nvSpPr>
        <p:spPr>
          <a:xfrm>
            <a:off x="4258458" y="2079600"/>
            <a:ext cx="203903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Bind the arcs information calculated from pie chart generator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15" name="直線箭頭接點 14">
            <a:extLst>
              <a:ext uri="{FF2B5EF4-FFF2-40B4-BE49-F238E27FC236}">
                <a16:creationId xmlns:a16="http://schemas.microsoft.com/office/drawing/2014/main" id="{25888C6F-12B5-8D4E-B2E9-2F61D2B98A70}"/>
              </a:ext>
            </a:extLst>
          </p:cNvPr>
          <p:cNvCxnSpPr>
            <a:cxnSpLocks/>
          </p:cNvCxnSpPr>
          <p:nvPr/>
        </p:nvCxnSpPr>
        <p:spPr>
          <a:xfrm flipV="1">
            <a:off x="5778631" y="2102177"/>
            <a:ext cx="625791" cy="207390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15918E7-B64A-C94F-B34E-2923D9E1C938}"/>
              </a:ext>
            </a:extLst>
          </p:cNvPr>
          <p:cNvSpPr txBox="1"/>
          <p:nvPr/>
        </p:nvSpPr>
        <p:spPr>
          <a:xfrm>
            <a:off x="3853850" y="2647838"/>
            <a:ext cx="203903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Data element is fed to </a:t>
            </a:r>
            <a:r>
              <a:rPr kumimoji="1" lang="en-US" altLang="zh-TW" sz="1100" dirty="0" err="1">
                <a:solidFill>
                  <a:srgbClr val="C00000"/>
                </a:solidFill>
              </a:rPr>
              <a:t>arcGenerator</a:t>
            </a:r>
            <a:r>
              <a:rPr kumimoji="1" lang="en-US" altLang="zh-TW" sz="1100" dirty="0">
                <a:solidFill>
                  <a:srgbClr val="C00000"/>
                </a:solidFill>
              </a:rPr>
              <a:t> to generate path information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19" name="直線箭頭接點 18">
            <a:extLst>
              <a:ext uri="{FF2B5EF4-FFF2-40B4-BE49-F238E27FC236}">
                <a16:creationId xmlns:a16="http://schemas.microsoft.com/office/drawing/2014/main" id="{CA8B29C7-96C5-2548-821E-456DED02628E}"/>
              </a:ext>
            </a:extLst>
          </p:cNvPr>
          <p:cNvCxnSpPr>
            <a:cxnSpLocks/>
          </p:cNvCxnSpPr>
          <p:nvPr/>
        </p:nvCxnSpPr>
        <p:spPr>
          <a:xfrm flipV="1">
            <a:off x="5694244" y="2845879"/>
            <a:ext cx="603249" cy="68886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334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文字 的圖片&#10;&#10;自動產生的描述">
            <a:extLst>
              <a:ext uri="{FF2B5EF4-FFF2-40B4-BE49-F238E27FC236}">
                <a16:creationId xmlns:a16="http://schemas.microsoft.com/office/drawing/2014/main" id="{6789BE4B-C0A3-A049-AD6A-A3375F7C9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676" y="1027521"/>
            <a:ext cx="2948324" cy="411597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2C8936E-1E37-7846-A828-2DE24B7D4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Pie Generator (Ex10-01 )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D99200-55D6-FF48-BEAD-673C268AB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6" y="1143000"/>
            <a:ext cx="3857159" cy="3545497"/>
          </a:xfrm>
        </p:spPr>
        <p:txBody>
          <a:bodyPr>
            <a:normAutofit/>
          </a:bodyPr>
          <a:lstStyle/>
          <a:p>
            <a:r>
              <a:rPr kumimoji="1" lang="en-US" altLang="zh-TW" sz="1800" dirty="0"/>
              <a:t>After you get the ‘arcs’ information from pie chart generator, the rest of work is the same as Ex05-07 (draw multiple arcs)</a:t>
            </a:r>
            <a:endParaRPr kumimoji="1" lang="zh-TW" altLang="en-US" sz="18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F138716-0A85-9C41-8B53-6FCCBE988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58B52AB-A269-8F4F-97A2-0A4CA437D62B}"/>
              </a:ext>
            </a:extLst>
          </p:cNvPr>
          <p:cNvSpPr/>
          <p:nvPr/>
        </p:nvSpPr>
        <p:spPr>
          <a:xfrm>
            <a:off x="6195676" y="3075846"/>
            <a:ext cx="2948324" cy="2067652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24195DE8-888F-F141-AD0D-DC2C84B2A1B3}"/>
              </a:ext>
            </a:extLst>
          </p:cNvPr>
          <p:cNvSpPr txBox="1"/>
          <p:nvPr/>
        </p:nvSpPr>
        <p:spPr>
          <a:xfrm>
            <a:off x="6822548" y="2845879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Generate text on pie chart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615918E7-B64A-C94F-B34E-2923D9E1C938}"/>
              </a:ext>
            </a:extLst>
          </p:cNvPr>
          <p:cNvSpPr txBox="1"/>
          <p:nvPr/>
        </p:nvSpPr>
        <p:spPr>
          <a:xfrm>
            <a:off x="4447680" y="4521519"/>
            <a:ext cx="20390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The way to get ‘name’ from </a:t>
            </a:r>
            <a:r>
              <a:rPr kumimoji="1" lang="en-US" altLang="zh-TW" sz="1100" dirty="0" err="1">
                <a:solidFill>
                  <a:srgbClr val="C00000"/>
                </a:solidFill>
              </a:rPr>
              <a:t>arcData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cxnSp>
        <p:nvCxnSpPr>
          <p:cNvPr id="19" name="直線箭頭接點 18">
            <a:extLst>
              <a:ext uri="{FF2B5EF4-FFF2-40B4-BE49-F238E27FC236}">
                <a16:creationId xmlns:a16="http://schemas.microsoft.com/office/drawing/2014/main" id="{CA8B29C7-96C5-2548-821E-456DED02628E}"/>
              </a:ext>
            </a:extLst>
          </p:cNvPr>
          <p:cNvCxnSpPr>
            <a:cxnSpLocks/>
          </p:cNvCxnSpPr>
          <p:nvPr/>
        </p:nvCxnSpPr>
        <p:spPr>
          <a:xfrm flipH="1" flipV="1">
            <a:off x="6062707" y="4767263"/>
            <a:ext cx="658604" cy="136923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圖片 15" descr="一張含有 文字, 螢幕擷取畫面, 螢幕 的圖片&#10;&#10;自動產生的描述">
            <a:extLst>
              <a:ext uri="{FF2B5EF4-FFF2-40B4-BE49-F238E27FC236}">
                <a16:creationId xmlns:a16="http://schemas.microsoft.com/office/drawing/2014/main" id="{19C8D4D0-F73D-7642-B99B-D08A1A5C36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99" y="2616080"/>
            <a:ext cx="5316718" cy="1714347"/>
          </a:xfrm>
          <a:prstGeom prst="rect">
            <a:avLst/>
          </a:prstGeom>
        </p:spPr>
      </p:pic>
      <p:sp>
        <p:nvSpPr>
          <p:cNvPr id="17" name="文字方塊 16">
            <a:extLst>
              <a:ext uri="{FF2B5EF4-FFF2-40B4-BE49-F238E27FC236}">
                <a16:creationId xmlns:a16="http://schemas.microsoft.com/office/drawing/2014/main" id="{F0AC8487-1C54-594B-B77D-22E7A57A74A0}"/>
              </a:ext>
            </a:extLst>
          </p:cNvPr>
          <p:cNvSpPr txBox="1"/>
          <p:nvPr/>
        </p:nvSpPr>
        <p:spPr>
          <a:xfrm>
            <a:off x="2890894" y="2784943"/>
            <a:ext cx="20390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This is ‘</a:t>
            </a:r>
            <a:r>
              <a:rPr kumimoji="1" lang="en-US" altLang="zh-TW" sz="1100" dirty="0" err="1">
                <a:solidFill>
                  <a:srgbClr val="C00000"/>
                </a:solidFill>
              </a:rPr>
              <a:t>arcData</a:t>
            </a:r>
            <a:r>
              <a:rPr kumimoji="1" lang="en-US" altLang="zh-TW" sz="1100" dirty="0">
                <a:solidFill>
                  <a:srgbClr val="C00000"/>
                </a:solidFill>
              </a:rPr>
              <a:t>’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FF7CBFA6-0F7A-9946-8F5D-354993B986D4}"/>
              </a:ext>
            </a:extLst>
          </p:cNvPr>
          <p:cNvSpPr/>
          <p:nvPr/>
        </p:nvSpPr>
        <p:spPr>
          <a:xfrm>
            <a:off x="575035" y="2846455"/>
            <a:ext cx="1894788" cy="200098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6879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59BFF2-6D0F-EE49-947A-E14F01CA1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Stack Generator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480543A-5C4E-4140-8C3C-28475FF3C7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2000" dirty="0"/>
              <a:t>A classic visualization from stack generator is stack bars</a:t>
            </a:r>
          </a:p>
          <a:p>
            <a:r>
              <a:rPr kumimoji="1" lang="en-US" altLang="zh-TW" sz="2000" dirty="0"/>
              <a:t>They are used to show how a larger categories is divided into smaller categories and what the relationship of each part has on the total amount</a:t>
            </a:r>
            <a:endParaRPr kumimoji="1"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AFB550B-2074-F941-802E-AC9F6C41D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6FC2CBF-50B9-AA4C-B530-4C3BD168A5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590" y="3326800"/>
            <a:ext cx="1424416" cy="1327120"/>
          </a:xfrm>
          <a:prstGeom prst="rect">
            <a:avLst/>
          </a:prstGeom>
        </p:spPr>
      </p:pic>
      <p:pic>
        <p:nvPicPr>
          <p:cNvPr id="7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72F62245-DEE2-0B47-BBF7-BAB5318D58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097" y="3388211"/>
            <a:ext cx="5006132" cy="1339669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0046A19B-43EB-8C45-89B3-FA30B2103F8C}"/>
              </a:ext>
            </a:extLst>
          </p:cNvPr>
          <p:cNvSpPr txBox="1"/>
          <p:nvPr/>
        </p:nvSpPr>
        <p:spPr>
          <a:xfrm>
            <a:off x="7780879" y="2769003"/>
            <a:ext cx="9733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sz="1200" dirty="0"/>
              <a:t>Column</a:t>
            </a:r>
          </a:p>
          <a:p>
            <a:pPr algn="ctr"/>
            <a:r>
              <a:rPr kumimoji="1" lang="en-US" altLang="zh-TW" sz="1200" dirty="0"/>
              <a:t>Mon. ~ Fri.</a:t>
            </a:r>
            <a:endParaRPr kumimoji="1" lang="zh-TW" altLang="en-US" sz="1200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160F1825-0FBD-7A48-8779-DA7E4F6B5DD2}"/>
              </a:ext>
            </a:extLst>
          </p:cNvPr>
          <p:cNvSpPr txBox="1"/>
          <p:nvPr/>
        </p:nvSpPr>
        <p:spPr>
          <a:xfrm>
            <a:off x="7561853" y="3303337"/>
            <a:ext cx="14845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200" dirty="0"/>
              <a:t>Orange: </a:t>
            </a:r>
            <a:r>
              <a:rPr kumimoji="1" lang="en-US" altLang="zh-TW" sz="1200" dirty="0" err="1"/>
              <a:t>apriocots</a:t>
            </a:r>
            <a:endParaRPr kumimoji="1" lang="zh-TW" altLang="en-US" sz="12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3519C90-B2FF-3044-87A6-5D15CA87BAD4}"/>
              </a:ext>
            </a:extLst>
          </p:cNvPr>
          <p:cNvSpPr txBox="1"/>
          <p:nvPr/>
        </p:nvSpPr>
        <p:spPr>
          <a:xfrm>
            <a:off x="7561853" y="3733274"/>
            <a:ext cx="13756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200" dirty="0">
                <a:solidFill>
                  <a:schemeClr val="bg1"/>
                </a:solidFill>
              </a:rPr>
              <a:t>Purple: blueberries</a:t>
            </a:r>
            <a:endParaRPr kumimoji="1" lang="zh-TW" altLang="en-US" sz="1200" dirty="0">
              <a:solidFill>
                <a:schemeClr val="bg1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20B99B6-7993-534D-84ED-6D1B1674159F}"/>
              </a:ext>
            </a:extLst>
          </p:cNvPr>
          <p:cNvSpPr txBox="1"/>
          <p:nvPr/>
        </p:nvSpPr>
        <p:spPr>
          <a:xfrm>
            <a:off x="7749152" y="4277805"/>
            <a:ext cx="9712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1200" dirty="0"/>
              <a:t>red: cherries</a:t>
            </a:r>
            <a:endParaRPr kumimoji="1" lang="zh-TW" altLang="en-US" sz="12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EE049C4-382E-5C4C-95BE-3759D802824F}"/>
              </a:ext>
            </a:extLst>
          </p:cNvPr>
          <p:cNvSpPr txBox="1"/>
          <p:nvPr/>
        </p:nvSpPr>
        <p:spPr>
          <a:xfrm>
            <a:off x="2742765" y="3100098"/>
            <a:ext cx="36634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TW" sz="1200" dirty="0"/>
              <a:t>different fruits sales volume from Mon. to Fri. (Ex10-02)</a:t>
            </a:r>
            <a:endParaRPr kumimoji="1"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874860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E03076-EDDD-EB4D-A52B-5D18E541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d3.stack (Ex10-02)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FCE09C9-6BE4-184C-9315-60EDCEDBF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37" y="1143000"/>
            <a:ext cx="3206242" cy="3545497"/>
          </a:xfrm>
        </p:spPr>
        <p:txBody>
          <a:bodyPr>
            <a:normAutofit fontScale="85000" lnSpcReduction="10000"/>
          </a:bodyPr>
          <a:lstStyle/>
          <a:p>
            <a:r>
              <a:rPr kumimoji="1" lang="en-US" altLang="zh-TW" sz="2000" dirty="0"/>
              <a:t>In order to send the data to d3.stack(), the data should be array of dictionaries.</a:t>
            </a:r>
          </a:p>
          <a:p>
            <a:pPr lvl="1"/>
            <a:r>
              <a:rPr kumimoji="1" lang="en-US" altLang="zh-TW" sz="2000" dirty="0"/>
              <a:t>Each element in the order will be stacked together</a:t>
            </a:r>
          </a:p>
          <a:p>
            <a:endParaRPr kumimoji="1" lang="en-US" altLang="zh-TW" sz="2000" dirty="0"/>
          </a:p>
          <a:p>
            <a:r>
              <a:rPr kumimoji="1" lang="en-US" altLang="zh-TW" sz="2000" dirty="0"/>
              <a:t>Send the array of ‘key’ to d3.stack().keys()</a:t>
            </a:r>
          </a:p>
          <a:p>
            <a:pPr lvl="1"/>
            <a:r>
              <a:rPr kumimoji="1" lang="en-US" altLang="zh-TW" sz="2000" dirty="0"/>
              <a:t>Let d3.stack() know what values should be used to create the stacks</a:t>
            </a:r>
          </a:p>
          <a:p>
            <a:pPr lvl="1"/>
            <a:endParaRPr kumimoji="1" lang="zh-TW" altLang="en-US" sz="2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F3B7FF-CAD3-F941-ABAE-89AD520DE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圖片 5" descr="一張含有 文字, 匾額 的圖片&#10;&#10;自動產生的描述">
            <a:extLst>
              <a:ext uri="{FF2B5EF4-FFF2-40B4-BE49-F238E27FC236}">
                <a16:creationId xmlns:a16="http://schemas.microsoft.com/office/drawing/2014/main" id="{38BEFEDB-90F5-0F4F-984F-D0BBA276B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549" y="1234911"/>
            <a:ext cx="4218451" cy="242858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EE81E82-33C1-414F-9F64-1FF2E8B95E51}"/>
              </a:ext>
            </a:extLst>
          </p:cNvPr>
          <p:cNvSpPr/>
          <p:nvPr/>
        </p:nvSpPr>
        <p:spPr>
          <a:xfrm>
            <a:off x="5936902" y="1415375"/>
            <a:ext cx="616298" cy="820283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3114F22-1301-454F-8C21-CC47CE85D0B5}"/>
              </a:ext>
            </a:extLst>
          </p:cNvPr>
          <p:cNvSpPr/>
          <p:nvPr/>
        </p:nvSpPr>
        <p:spPr>
          <a:xfrm>
            <a:off x="6854443" y="1407796"/>
            <a:ext cx="875535" cy="820283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B08FA5A-3B84-9345-9478-89058617A284}"/>
              </a:ext>
            </a:extLst>
          </p:cNvPr>
          <p:cNvSpPr/>
          <p:nvPr/>
        </p:nvSpPr>
        <p:spPr>
          <a:xfrm>
            <a:off x="7981319" y="1401446"/>
            <a:ext cx="705481" cy="820283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14F9C54-164B-9F42-9781-AF89EB211FAF}"/>
              </a:ext>
            </a:extLst>
          </p:cNvPr>
          <p:cNvSpPr/>
          <p:nvPr/>
        </p:nvSpPr>
        <p:spPr>
          <a:xfrm>
            <a:off x="5137141" y="3170791"/>
            <a:ext cx="3092459" cy="145284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D3E7A5-4899-BE49-99D4-ABF1326A48FA}"/>
              </a:ext>
            </a:extLst>
          </p:cNvPr>
          <p:cNvSpPr/>
          <p:nvPr/>
        </p:nvSpPr>
        <p:spPr>
          <a:xfrm>
            <a:off x="4925549" y="2921773"/>
            <a:ext cx="3502014" cy="490730"/>
          </a:xfrm>
          <a:prstGeom prst="rect">
            <a:avLst/>
          </a:prstGeom>
          <a:noFill/>
          <a:ln w="158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2324C9CA-0ABD-E64C-8386-AF04965AE4A6}"/>
              </a:ext>
            </a:extLst>
          </p:cNvPr>
          <p:cNvCxnSpPr>
            <a:cxnSpLocks/>
          </p:cNvCxnSpPr>
          <p:nvPr/>
        </p:nvCxnSpPr>
        <p:spPr>
          <a:xfrm flipH="1" flipV="1">
            <a:off x="4308049" y="3074363"/>
            <a:ext cx="829092" cy="169071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箭頭接點 13">
            <a:extLst>
              <a:ext uri="{FF2B5EF4-FFF2-40B4-BE49-F238E27FC236}">
                <a16:creationId xmlns:a16="http://schemas.microsoft.com/office/drawing/2014/main" id="{FFF47ABB-9E66-5346-90E3-B734D766CB46}"/>
              </a:ext>
            </a:extLst>
          </p:cNvPr>
          <p:cNvCxnSpPr>
            <a:cxnSpLocks/>
          </p:cNvCxnSpPr>
          <p:nvPr/>
        </p:nvCxnSpPr>
        <p:spPr>
          <a:xfrm flipH="1" flipV="1">
            <a:off x="6572544" y="3634438"/>
            <a:ext cx="412718" cy="390807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7634517-2714-F344-A9AC-4269D7E15D52}"/>
              </a:ext>
            </a:extLst>
          </p:cNvPr>
          <p:cNvSpPr txBox="1"/>
          <p:nvPr/>
        </p:nvSpPr>
        <p:spPr>
          <a:xfrm>
            <a:off x="6778903" y="3978814"/>
            <a:ext cx="20390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100" dirty="0">
                <a:solidFill>
                  <a:srgbClr val="C00000"/>
                </a:solidFill>
              </a:rPr>
              <a:t>Send the data to the stack generator. It will return the information about how to layout the stacks</a:t>
            </a:r>
            <a:endParaRPr kumimoji="1" lang="zh-TW" altLang="en-US" sz="11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452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1230</Words>
  <Application>Microsoft Macintosh PowerPoint</Application>
  <PresentationFormat>如螢幕大小 (16:9)</PresentationFormat>
  <Paragraphs>174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Layout</vt:lpstr>
      <vt:lpstr>Layouts</vt:lpstr>
      <vt:lpstr>Pie Generator: d3.pie()</vt:lpstr>
      <vt:lpstr>Pie Generator (Ex10-01 )</vt:lpstr>
      <vt:lpstr>Pie Generator (Ex10-01 )</vt:lpstr>
      <vt:lpstr>Pie Generator (Ex10-01 )</vt:lpstr>
      <vt:lpstr>Pie Generator (Ex10-01 )</vt:lpstr>
      <vt:lpstr>Stack Generator</vt:lpstr>
      <vt:lpstr>d3.stack (Ex10-02)</vt:lpstr>
      <vt:lpstr>d3.stack (Ex10-02)</vt:lpstr>
      <vt:lpstr>d3.stack (Ex10-02)</vt:lpstr>
      <vt:lpstr>d3.stack (Ex10-02)</vt:lpstr>
      <vt:lpstr>d3.stack (Ex10-02)</vt:lpstr>
      <vt:lpstr>d3.stack (Ex10-02)</vt:lpstr>
      <vt:lpstr>d3.stack (Ex10-02)</vt:lpstr>
      <vt:lpstr>Histogram</vt:lpstr>
      <vt:lpstr>Draw Histogram From Data Points</vt:lpstr>
      <vt:lpstr>Draw Histogram From Data Points (Ex10-3)</vt:lpstr>
      <vt:lpstr>Draw Histogram From Data Points (Ex10-3)</vt:lpstr>
      <vt:lpstr>Chord</vt:lpstr>
      <vt:lpstr>Chord Generator: d3.chord()</vt:lpstr>
      <vt:lpstr>Ribbon Generator: d3.ribbon()</vt:lpstr>
      <vt:lpstr>Convex Hull</vt:lpstr>
      <vt:lpstr>Convex Hull – d3.polygonHull()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2021-04-19T07:53:36Z</dcterms:modified>
</cp:coreProperties>
</file>

<file path=docProps/thumbnail.jpeg>
</file>